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Default Extension="gif" ContentType="image/gif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65" r:id="rId4"/>
    <p:sldMasterId id="214748366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3.xml" Type="http://schemas.openxmlformats.org/officeDocument/2006/relationships/slide" Id="rId19"/><Relationship Target="slides/slide12.xml" Type="http://schemas.openxmlformats.org/officeDocument/2006/relationships/slide" Id="rId18"/><Relationship Target="slides/slide11.xml" Type="http://schemas.openxmlformats.org/officeDocument/2006/relationships/slide" Id="rId17"/><Relationship Target="slides/slide10.xml" Type="http://schemas.openxmlformats.org/officeDocument/2006/relationships/slide" Id="rId16"/><Relationship Target="slides/slide9.xml" Type="http://schemas.openxmlformats.org/officeDocument/2006/relationships/slide" Id="rId15"/><Relationship Target="slides/slide8.xml" Type="http://schemas.openxmlformats.org/officeDocument/2006/relationships/slide" Id="rId14"/><Relationship Target="slides/slide24.xml" Type="http://schemas.openxmlformats.org/officeDocument/2006/relationships/slide" Id="rId30"/><Relationship Target="slides/slide6.xml" Type="http://schemas.openxmlformats.org/officeDocument/2006/relationships/slide" Id="rId12"/><Relationship Target="slides/slide25.xml" Type="http://schemas.openxmlformats.org/officeDocument/2006/relationships/slide" Id="rId31"/><Relationship Target="slides/slide7.xml" Type="http://schemas.openxmlformats.org/officeDocument/2006/relationships/slide" Id="rId13"/><Relationship Target="slides/slide4.xml" Type="http://schemas.openxmlformats.org/officeDocument/2006/relationships/slide" Id="rId10"/><Relationship Target="slides/slide5.xml" Type="http://schemas.openxmlformats.org/officeDocument/2006/relationships/slide" Id="rId11"/><Relationship Target="slides/slide23.xml" Type="http://schemas.openxmlformats.org/officeDocument/2006/relationships/slide" Id="rId29"/><Relationship Target="slides/slide20.xml" Type="http://schemas.openxmlformats.org/officeDocument/2006/relationships/slide" Id="rId26"/><Relationship Target="slides/slide19.xml" Type="http://schemas.openxmlformats.org/officeDocument/2006/relationships/slide" Id="rId25"/><Relationship Target="slides/slide22.xml" Type="http://schemas.openxmlformats.org/officeDocument/2006/relationships/slide" Id="rId28"/><Relationship Target="slides/slide21.xml" Type="http://schemas.openxmlformats.org/officeDocument/2006/relationships/slide" Id="rId27"/><Relationship Target="presProps.xml" Type="http://schemas.openxmlformats.org/officeDocument/2006/relationships/presProps" Id="rId2"/><Relationship Target="slides/slide15.xml" Type="http://schemas.openxmlformats.org/officeDocument/2006/relationships/slide" Id="rId21"/><Relationship Target="theme/theme3.xml" Type="http://schemas.openxmlformats.org/officeDocument/2006/relationships/theme" Id="rId1"/><Relationship Target="slides/slide16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7.xml" Type="http://schemas.openxmlformats.org/officeDocument/2006/relationships/slide" Id="rId23"/><Relationship Target="tableStyles.xml" Type="http://schemas.openxmlformats.org/officeDocument/2006/relationships/tableStyles" Id="rId3"/><Relationship Target="slides/slide18.xml" Type="http://schemas.openxmlformats.org/officeDocument/2006/relationships/slide" Id="rId24"/><Relationship Target="slides/slide14.xml" Type="http://schemas.openxmlformats.org/officeDocument/2006/relationships/slide" Id="rId20"/><Relationship Target="slides/slide3.xml" Type="http://schemas.openxmlformats.org/officeDocument/2006/relationships/slide" Id="rId9"/><Relationship Target="notesMasters/notesMaster1.xml" Type="http://schemas.openxmlformats.org/officeDocument/2006/relationships/notesMaster" Id="rId6"/><Relationship Target="slideMasters/slideMaster2.xml" Type="http://schemas.openxmlformats.org/officeDocument/2006/relationships/slideMaster" Id="rId5"/><Relationship Target="slides/slide2.xml" Type="http://schemas.openxmlformats.org/officeDocument/2006/relationships/slide" Id="rId8"/><Relationship Target="slides/slide1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4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75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6" name="Shape 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y="685800" x="381175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2" name="Shape 1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y="685800" x="381162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8" name="Shape 1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y="685800" x="381162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5" name="Shape 1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y="685800" x="381162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9" name="Shape 1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y="685800" x="381175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3" name="Shape 2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y="685800" x="381175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2" name="Shape 2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y="685800" x="381175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9" name="Shape 2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y="685800" x="381175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6" name="Shape 2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7" name="Shape 227"/>
          <p:cNvSpPr/>
          <p:nvPr>
            <p:ph idx="2" type="sldImg"/>
          </p:nvPr>
        </p:nvSpPr>
        <p:spPr>
          <a:xfrm>
            <a:off y="685800" x="381175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3" name="Shape 2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4" name="Shape 234"/>
          <p:cNvSpPr/>
          <p:nvPr>
            <p:ph idx="2" type="sldImg"/>
          </p:nvPr>
        </p:nvSpPr>
        <p:spPr>
          <a:xfrm>
            <a:off y="685800" x="381175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0" name="Shape 2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1" name="Shape 241"/>
          <p:cNvSpPr/>
          <p:nvPr>
            <p:ph idx="2" type="sldImg"/>
          </p:nvPr>
        </p:nvSpPr>
        <p:spPr>
          <a:xfrm>
            <a:off y="685800" x="381175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6" name="Shape 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y="685800" x="381162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0" name="Shape 2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1" name="Shape 281"/>
          <p:cNvSpPr/>
          <p:nvPr>
            <p:ph idx="2" type="sldImg"/>
          </p:nvPr>
        </p:nvSpPr>
        <p:spPr>
          <a:xfrm>
            <a:off y="685800" x="381175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9" name="Shape 2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0" name="Shape 290"/>
          <p:cNvSpPr/>
          <p:nvPr>
            <p:ph idx="2" type="sldImg"/>
          </p:nvPr>
        </p:nvSpPr>
        <p:spPr>
          <a:xfrm>
            <a:off y="685800" x="381175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91" name="Shape 29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9" name="Shape 2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0" name="Shape 300"/>
          <p:cNvSpPr/>
          <p:nvPr>
            <p:ph idx="2" type="sldImg"/>
          </p:nvPr>
        </p:nvSpPr>
        <p:spPr>
          <a:xfrm>
            <a:off y="685800" x="381175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01" name="Shape 30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5" name="Shape 3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6" name="Shape 306"/>
          <p:cNvSpPr/>
          <p:nvPr>
            <p:ph idx="2" type="sldImg"/>
          </p:nvPr>
        </p:nvSpPr>
        <p:spPr>
          <a:xfrm>
            <a:off y="685800" x="381175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07" name="Shape 30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1" name="Shape 3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2" name="Shape 312"/>
          <p:cNvSpPr/>
          <p:nvPr>
            <p:ph idx="2" type="sldImg"/>
          </p:nvPr>
        </p:nvSpPr>
        <p:spPr>
          <a:xfrm>
            <a:off y="685800" x="381162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13" name="Shape 31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7" name="Shape 3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8" name="Shape 318"/>
          <p:cNvSpPr/>
          <p:nvPr>
            <p:ph idx="2" type="sldImg"/>
          </p:nvPr>
        </p:nvSpPr>
        <p:spPr>
          <a:xfrm>
            <a:off y="685800" x="381162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19" name="Shape 31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3" name="Shape 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y="685800" x="381175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7" name="Shape 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y="685800" x="381175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9" name="Shape 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y="685800" x="381175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0" name="Shape 1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y="685800" x="381162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7" name="Shape 1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y="685800" x="381175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3" name="Shape 1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y="685800" x="381162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4" name="Shape 1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y="685800" x="381162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2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3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4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5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6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7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36" name="Shape 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" name="Shape 37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42" name="Shape 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45" name="Shape 45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6" name="Shape 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8" name="Shape 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" name="Shape 49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1pPr>
            <a:lvl2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4pPr>
            <a:lvl5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7pPr>
            <a:lvl8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0" name="Shape 50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_1">
    <p:bg>
      <p:bgPr>
        <a:solidFill>
          <a:srgbClr val="FFFFFF"/>
        </a:solidFill>
      </p:bgPr>
    </p:bg>
    <p:spTree>
      <p:nvGrpSpPr>
        <p:cNvPr id="51" name="Shape 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" name="Shape 52"/>
          <p:cNvSpPr txBox="1"/>
          <p:nvPr>
            <p:ph idx="1" type="body"/>
          </p:nvPr>
        </p:nvSpPr>
        <p:spPr>
          <a:xfrm>
            <a:off y="1346327" x="652514"/>
            <a:ext cy="2982000" cx="7844700"/>
          </a:xfrm>
          <a:prstGeom prst="rect">
            <a:avLst/>
          </a:prstGeom>
          <a:noFill/>
          <a:ln>
            <a:noFill/>
          </a:ln>
        </p:spPr>
        <p:txBody>
          <a:bodyPr bIns="76025" rIns="76025" lIns="76025" tIns="76025" anchor="t" anchorCtr="0"/>
          <a:lstStyle>
            <a:lvl1pPr rtl="0">
              <a:spcBef>
                <a:spcPts val="0"/>
              </a:spcBef>
              <a:buSzPct val="100000"/>
              <a:defRPr sz="12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algn="l" rtl="0" indent="-190500" marL="209550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buSzPct val="70588"/>
              <a:defRPr baseline="0" sz="170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-190500" marL="285750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buSzPct val="70588"/>
              <a:defRPr baseline="0" sz="170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-190500" marL="398780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buSzPct val="70588"/>
              <a:defRPr baseline="0" sz="170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-190500" marL="551180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buSzPct val="70588"/>
              <a:defRPr baseline="0" sz="170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type="title"/>
          </p:nvPr>
        </p:nvSpPr>
        <p:spPr>
          <a:xfrm>
            <a:off y="0" x="194971"/>
            <a:ext cy="746099" cx="8753999"/>
          </a:xfrm>
          <a:prstGeom prst="rect">
            <a:avLst/>
          </a:prstGeom>
          <a:noFill/>
          <a:ln>
            <a:noFill/>
          </a:ln>
        </p:spPr>
        <p:txBody>
          <a:bodyPr bIns="76025" rIns="76025" lIns="76025" tIns="76025" anchor="ctr" anchorCtr="0"/>
          <a:lstStyle>
            <a:lvl1pPr rtl="0">
              <a:lnSpc>
                <a:spcPct val="93000"/>
              </a:lnSpc>
              <a:spcBef>
                <a:spcPts val="0"/>
              </a:spcBef>
              <a:buSzPct val="37500"/>
              <a:defRPr sz="3200">
                <a:solidFill>
                  <a:srgbClr val="4B1F6F"/>
                </a:solidFill>
              </a:defRPr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algn="ctr" rtl="0" indent="-190500" marL="20955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37500"/>
              <a:defRPr baseline="0" sz="3200">
                <a:solidFill>
                  <a:srgbClr val="280099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indent="-190500" marL="28575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37500"/>
              <a:defRPr baseline="0" sz="3200">
                <a:solidFill>
                  <a:srgbClr val="280099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indent="-190500" marL="3987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37500"/>
              <a:defRPr baseline="0" sz="3200">
                <a:solidFill>
                  <a:srgbClr val="280099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indent="-190500" marL="5511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37500"/>
              <a:defRPr baseline="0" sz="3200">
                <a:solidFill>
                  <a:srgbClr val="2800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 1">
    <p:bg>
      <p:bgPr>
        <a:solidFill>
          <a:srgbClr val="FFFFFF"/>
        </a:solidFill>
      </p:bgPr>
    </p:bg>
    <p:spTree>
      <p:nvGrpSpPr>
        <p:cNvPr id="54" name="Shape 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" name="Shape 55"/>
          <p:cNvSpPr txBox="1"/>
          <p:nvPr>
            <p:ph idx="1" type="body"/>
          </p:nvPr>
        </p:nvSpPr>
        <p:spPr>
          <a:xfrm>
            <a:off y="1346327" x="652514"/>
            <a:ext cy="2982000" cx="7844700"/>
          </a:xfrm>
          <a:prstGeom prst="rect">
            <a:avLst/>
          </a:prstGeom>
          <a:noFill/>
          <a:ln>
            <a:noFill/>
          </a:ln>
        </p:spPr>
        <p:txBody>
          <a:bodyPr bIns="82950" rIns="82950" lIns="82950" tIns="82950" anchor="t" anchorCtr="0"/>
          <a:lstStyle>
            <a:lvl1pPr rtl="0">
              <a:spcBef>
                <a:spcPts val="0"/>
              </a:spcBef>
              <a:buSzPct val="100000"/>
              <a:defRPr sz="1300"/>
            </a:lvl1pPr>
            <a:lvl2pPr rtl="0">
              <a:spcBef>
                <a:spcPts val="0"/>
              </a:spcBef>
              <a:buSzPct val="100000"/>
              <a:defRPr sz="1300"/>
            </a:lvl2pPr>
            <a:lvl3pPr rtl="0">
              <a:spcBef>
                <a:spcPts val="0"/>
              </a:spcBef>
              <a:buSzPct val="100000"/>
              <a:defRPr sz="1300"/>
            </a:lvl3pPr>
            <a:lvl4pPr rtl="0">
              <a:spcBef>
                <a:spcPts val="0"/>
              </a:spcBef>
              <a:buSzPct val="100000"/>
              <a:defRPr sz="1300"/>
            </a:lvl4pPr>
            <a:lvl5pPr rtl="0">
              <a:spcBef>
                <a:spcPts val="0"/>
              </a:spcBef>
              <a:buSzPct val="100000"/>
              <a:defRPr sz="1300"/>
            </a:lvl5pPr>
            <a:lvl6pPr algn="l" rtl="0" indent="-215900" marL="228600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buSzPct val="72222"/>
              <a:defRPr baseline="0" sz="180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-203200" marL="311150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buSzPct val="72222"/>
              <a:defRPr baseline="0" sz="180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-203200" marL="435610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buSzPct val="72222"/>
              <a:defRPr baseline="0" sz="180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-215900" marL="601980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buSzPct val="72222"/>
              <a:defRPr baseline="0" sz="180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type="title"/>
          </p:nvPr>
        </p:nvSpPr>
        <p:spPr>
          <a:xfrm>
            <a:off y="0" x="194971"/>
            <a:ext cy="746099" cx="8753999"/>
          </a:xfrm>
          <a:prstGeom prst="rect">
            <a:avLst/>
          </a:prstGeom>
          <a:noFill/>
          <a:ln>
            <a:noFill/>
          </a:ln>
        </p:spPr>
        <p:txBody>
          <a:bodyPr bIns="82950" rIns="82950" lIns="82950" tIns="82950" anchor="ctr" anchorCtr="0"/>
          <a:lstStyle>
            <a:lvl1pPr rtl="0">
              <a:lnSpc>
                <a:spcPct val="93000"/>
              </a:lnSpc>
              <a:spcBef>
                <a:spcPts val="0"/>
              </a:spcBef>
              <a:buSzPct val="37142"/>
              <a:defRPr sz="3500">
                <a:solidFill>
                  <a:srgbClr val="4B1F6F"/>
                </a:solidFill>
              </a:defRPr>
            </a:lvl1pPr>
            <a:lvl2pPr rtl="0">
              <a:spcBef>
                <a:spcPts val="0"/>
              </a:spcBef>
              <a:buSzPct val="100000"/>
              <a:defRPr sz="1300"/>
            </a:lvl2pPr>
            <a:lvl3pPr rtl="0">
              <a:spcBef>
                <a:spcPts val="0"/>
              </a:spcBef>
              <a:buSzPct val="100000"/>
              <a:defRPr sz="1300"/>
            </a:lvl3pPr>
            <a:lvl4pPr rtl="0">
              <a:spcBef>
                <a:spcPts val="0"/>
              </a:spcBef>
              <a:buSzPct val="100000"/>
              <a:defRPr sz="1300"/>
            </a:lvl4pPr>
            <a:lvl5pPr rtl="0">
              <a:spcBef>
                <a:spcPts val="0"/>
              </a:spcBef>
              <a:buSzPct val="100000"/>
              <a:defRPr sz="1300"/>
            </a:lvl5pPr>
            <a:lvl6pPr algn="ctr" rtl="0" indent="-215900" marL="2286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37142"/>
              <a:defRPr baseline="0" sz="3500">
                <a:solidFill>
                  <a:srgbClr val="280099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indent="-203200" marL="31115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37142"/>
              <a:defRPr baseline="0" sz="3500">
                <a:solidFill>
                  <a:srgbClr val="280099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indent="-203200" marL="43561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37142"/>
              <a:defRPr baseline="0" sz="3500">
                <a:solidFill>
                  <a:srgbClr val="280099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indent="-215900" marL="6019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37142"/>
              <a:defRPr baseline="0" sz="3500">
                <a:solidFill>
                  <a:srgbClr val="2800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/>
        </p:nvSpPr>
        <p:spPr>
          <a:xfrm>
            <a:off y="4788291" x="-83546"/>
            <a:ext cy="435299" cx="9292500"/>
          </a:xfrm>
          <a:prstGeom prst="rect">
            <a:avLst/>
          </a:prstGeom>
          <a:noFill/>
          <a:ln w="9525" cap="flat">
            <a:solidFill>
              <a:srgbClr val="4B1F6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0" rIns="414775" lIns="0" tIns="12800" anchor="ctr" anchorCtr="0">
            <a:noAutofit/>
          </a:bodyPr>
          <a:lstStyle/>
          <a:p>
            <a:pPr algn="l" rtl="0" lv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160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1pPr>
            <a:lvl2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4pPr>
            <a:lvl5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7pPr>
            <a:lvl8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_1">
    <p:bg>
      <p:bgPr>
        <a:solidFill>
          <a:srgbClr val="FFFFFF"/>
        </a:solidFill>
      </p:bgPr>
    </p:bg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idx="1" type="body"/>
          </p:nvPr>
        </p:nvSpPr>
        <p:spPr>
          <a:xfrm>
            <a:off y="1346327" x="652514"/>
            <a:ext cy="2982000" cx="7844700"/>
          </a:xfrm>
          <a:prstGeom prst="rect">
            <a:avLst/>
          </a:prstGeom>
          <a:noFill/>
          <a:ln>
            <a:noFill/>
          </a:ln>
        </p:spPr>
        <p:txBody>
          <a:bodyPr bIns="76025" rIns="76025" lIns="76025" tIns="76025" anchor="t" anchorCtr="0"/>
          <a:lstStyle>
            <a:lvl1pPr rtl="0">
              <a:spcBef>
                <a:spcPts val="0"/>
              </a:spcBef>
              <a:buSzPct val="100000"/>
              <a:defRPr sz="12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algn="l" rtl="0" indent="-190500" marL="209550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buSzPct val="70588"/>
              <a:defRPr baseline="0" sz="170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-190500" marL="285750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buSzPct val="70588"/>
              <a:defRPr baseline="0" sz="170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-190500" marL="398780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buSzPct val="70588"/>
              <a:defRPr baseline="0" sz="170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-190500" marL="551180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buSzPct val="70588"/>
              <a:defRPr baseline="0" sz="170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type="title"/>
          </p:nvPr>
        </p:nvSpPr>
        <p:spPr>
          <a:xfrm>
            <a:off y="0" x="194971"/>
            <a:ext cy="746099" cx="8753999"/>
          </a:xfrm>
          <a:prstGeom prst="rect">
            <a:avLst/>
          </a:prstGeom>
          <a:noFill/>
          <a:ln>
            <a:noFill/>
          </a:ln>
        </p:spPr>
        <p:txBody>
          <a:bodyPr bIns="76025" rIns="76025" lIns="76025" tIns="76025" anchor="ctr" anchorCtr="0"/>
          <a:lstStyle>
            <a:lvl1pPr rtl="0">
              <a:lnSpc>
                <a:spcPct val="93000"/>
              </a:lnSpc>
              <a:spcBef>
                <a:spcPts val="0"/>
              </a:spcBef>
              <a:buSzPct val="37500"/>
              <a:defRPr sz="3200">
                <a:solidFill>
                  <a:srgbClr val="4B1F6F"/>
                </a:solidFill>
              </a:defRPr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algn="ctr" rtl="0" indent="-190500" marL="20955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37500"/>
              <a:defRPr baseline="0" sz="3200">
                <a:solidFill>
                  <a:srgbClr val="280099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indent="-190500" marL="28575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37500"/>
              <a:defRPr baseline="0" sz="3200">
                <a:solidFill>
                  <a:srgbClr val="280099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indent="-190500" marL="3987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37500"/>
              <a:defRPr baseline="0" sz="3200">
                <a:solidFill>
                  <a:srgbClr val="280099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indent="-190500" marL="5511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37500"/>
              <a:defRPr baseline="0" sz="3200">
                <a:solidFill>
                  <a:srgbClr val="2800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 1">
    <p:bg>
      <p:bgPr>
        <a:solidFill>
          <a:srgbClr val="FFFFFF"/>
        </a:solidFill>
      </p:bgPr>
    </p:bg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 txBox="1"/>
          <p:nvPr>
            <p:ph idx="1" type="body"/>
          </p:nvPr>
        </p:nvSpPr>
        <p:spPr>
          <a:xfrm>
            <a:off y="1346327" x="652514"/>
            <a:ext cy="2982000" cx="78447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algn="l" rtl="0" indent="-215900" marL="228600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 baseline="0" sz="180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-203200" marL="311150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 baseline="0" sz="180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-203200" marL="435610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 baseline="0" sz="180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-215900" marL="601980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defRPr baseline="0" sz="180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y="0" x="194971"/>
            <a:ext cy="746099" cx="8753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lnSpc>
                <a:spcPct val="93000"/>
              </a:lnSpc>
              <a:spcBef>
                <a:spcPts val="0"/>
              </a:spcBef>
              <a:defRPr sz="3500">
                <a:solidFill>
                  <a:srgbClr val="4B1F6F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algn="ctr" rtl="0" indent="-215900" marL="22860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aseline="0" sz="3500">
                <a:solidFill>
                  <a:srgbClr val="280099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indent="-203200" marL="31115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aseline="0" sz="3500">
                <a:solidFill>
                  <a:srgbClr val="280099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indent="-203200" marL="43561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aseline="0" sz="3500">
                <a:solidFill>
                  <a:srgbClr val="280099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indent="-215900" marL="6019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 baseline="0" sz="3500">
                <a:solidFill>
                  <a:srgbClr val="2800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Shape 28"/>
          <p:cNvSpPr txBox="1"/>
          <p:nvPr/>
        </p:nvSpPr>
        <p:spPr>
          <a:xfrm>
            <a:off y="4788291" x="-83546"/>
            <a:ext cy="434999" cx="9292500"/>
          </a:xfrm>
          <a:prstGeom prst="rect">
            <a:avLst/>
          </a:prstGeom>
          <a:noFill/>
          <a:ln w="9525" cap="flat">
            <a:solidFill>
              <a:srgbClr val="4B1F6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0" rIns="414775" lIns="0" tIns="12800" anchor="ctr" anchorCtr="0">
            <a:noAutofit/>
          </a:bodyPr>
          <a:lstStyle/>
          <a:p>
            <a:pPr algn="l" rtl="0" lv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160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_3">
    <p:bg>
      <p:bgPr>
        <a:solidFill>
          <a:srgbClr val="FFFFFF"/>
        </a:solidFill>
      </p:bgPr>
    </p:bg>
    <p:spTree>
      <p:nvGrpSpPr>
        <p:cNvPr id="29" name="Shape 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" name="Shape 30"/>
          <p:cNvSpPr txBox="1"/>
          <p:nvPr>
            <p:ph idx="1" type="body"/>
          </p:nvPr>
        </p:nvSpPr>
        <p:spPr>
          <a:xfrm>
            <a:off y="1346327" x="652514"/>
            <a:ext cy="2982105" cx="7844597"/>
          </a:xfrm>
          <a:prstGeom prst="rect">
            <a:avLst/>
          </a:prstGeom>
          <a:noFill/>
          <a:ln>
            <a:noFill/>
          </a:ln>
        </p:spPr>
        <p:txBody>
          <a:bodyPr bIns="76025" rIns="76025" lIns="76025" tIns="76025" anchor="t" anchorCtr="0"/>
          <a:lstStyle>
            <a:lvl1pPr rtl="0">
              <a:spcBef>
                <a:spcPts val="0"/>
              </a:spcBef>
              <a:buSzPct val="100000"/>
              <a:defRPr sz="12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algn="l" rtl="0" indent="-190500" marL="209550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buSzPct val="70588"/>
              <a:defRPr baseline="0" sz="170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-190500" marL="285750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buSzPct val="70588"/>
              <a:defRPr baseline="0" sz="170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-190500" marL="398780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buSzPct val="70588"/>
              <a:defRPr baseline="0" sz="170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-190500" marL="5511800">
              <a:lnSpc>
                <a:spcPct val="93000"/>
              </a:lnSpc>
              <a:spcBef>
                <a:spcPts val="0"/>
              </a:spcBef>
              <a:spcAft>
                <a:spcPts val="200"/>
              </a:spcAft>
              <a:buSzPct val="70588"/>
              <a:defRPr baseline="0" sz="170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type="title"/>
          </p:nvPr>
        </p:nvSpPr>
        <p:spPr>
          <a:xfrm>
            <a:off y="0" x="194971"/>
            <a:ext cy="746138" cx="8754056"/>
          </a:xfrm>
          <a:prstGeom prst="rect">
            <a:avLst/>
          </a:prstGeom>
          <a:noFill/>
          <a:ln>
            <a:noFill/>
          </a:ln>
        </p:spPr>
        <p:txBody>
          <a:bodyPr bIns="76025" rIns="76025" lIns="76025" tIns="76025" anchor="ctr" anchorCtr="0"/>
          <a:lstStyle>
            <a:lvl1pPr rtl="0">
              <a:lnSpc>
                <a:spcPct val="93000"/>
              </a:lnSpc>
              <a:spcBef>
                <a:spcPts val="0"/>
              </a:spcBef>
              <a:buSzPct val="37500"/>
              <a:defRPr sz="3200">
                <a:solidFill>
                  <a:srgbClr val="4B1F6F"/>
                </a:solidFill>
              </a:defRPr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algn="ctr" rtl="0" indent="-190500" marL="20955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37500"/>
              <a:defRPr baseline="0" sz="3200">
                <a:solidFill>
                  <a:srgbClr val="280099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indent="-190500" marL="28575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37500"/>
              <a:defRPr baseline="0" sz="3200">
                <a:solidFill>
                  <a:srgbClr val="280099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indent="-190500" marL="3987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37500"/>
              <a:defRPr baseline="0" sz="3200">
                <a:solidFill>
                  <a:srgbClr val="280099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indent="-190500" marL="551180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37500"/>
              <a:defRPr baseline="0" sz="3200">
                <a:solidFill>
                  <a:srgbClr val="2800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Shape 32"/>
          <p:cNvSpPr txBox="1"/>
          <p:nvPr/>
        </p:nvSpPr>
        <p:spPr>
          <a:xfrm>
            <a:off y="4788291" x="-83546"/>
            <a:ext cy="435196" cx="9292491"/>
          </a:xfrm>
          <a:prstGeom prst="rect">
            <a:avLst/>
          </a:prstGeom>
          <a:noFill/>
          <a:ln w="9525" cap="flat">
            <a:solidFill>
              <a:srgbClr val="4B1F6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0" rIns="380225" lIns="0" tIns="11725" anchor="ctr" anchorCtr="0">
            <a:noAutofit/>
          </a:bodyPr>
          <a:lstStyle/>
          <a:p>
            <a:pPr algn="l" rtl="0" lvl="0" marR="0" indent="0" mar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trike="noStrike" u="none" b="0" cap="none" baseline="0" sz="150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theme/theme2.xml" Type="http://schemas.openxmlformats.org/officeDocument/2006/relationships/theme" Id="rId10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9.xml" Type="http://schemas.openxmlformats.org/officeDocument/2006/relationships/slideLayout" Id="rId9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slideLayouts/slideLayout8.xml" Type="http://schemas.openxmlformats.org/officeDocument/2006/relationships/slideLayout" Id="rId8"/><Relationship Target="../slideLayouts/slideLayout7.xml" Type="http://schemas.openxmlformats.org/officeDocument/2006/relationships/slideLayout" Id="rId7"/></Relationships>
</file>

<file path=ppt/slideMasters/_rels/slideMaster2.xml.rels><?xml version="1.0" encoding="UTF-8" standalone="yes"?><Relationships xmlns="http://schemas.openxmlformats.org/package/2006/relationships"><Relationship Target="../slideLayouts/slideLayout11.xml" Type="http://schemas.openxmlformats.org/officeDocument/2006/relationships/slideLayout" Id="rId2"/><Relationship Target="../slideLayouts/slideLayout10.xml" Type="http://schemas.openxmlformats.org/officeDocument/2006/relationships/slideLayout" Id="rId1"/><Relationship Target="../slideLayouts/slideLayout13.xml" Type="http://schemas.openxmlformats.org/officeDocument/2006/relationships/slideLayout" Id="rId4"/><Relationship Target="../slideLayouts/slideLayout12.xml" Type="http://schemas.openxmlformats.org/officeDocument/2006/relationships/slideLayout" Id="rId3"/><Relationship Target="../theme/theme1.xml" Type="http://schemas.openxmlformats.org/officeDocument/2006/relationships/theme" Id="rId9"/><Relationship Target="../slideLayouts/slideLayout15.xml" Type="http://schemas.openxmlformats.org/officeDocument/2006/relationships/slideLayout" Id="rId6"/><Relationship Target="../slideLayouts/slideLayout14.xml" Type="http://schemas.openxmlformats.org/officeDocument/2006/relationships/slideLayout" Id="rId5"/><Relationship Target="../slideLayouts/slideLayout17.xml" Type="http://schemas.openxmlformats.org/officeDocument/2006/relationships/slideLayout" Id="rId8"/><Relationship Target="../slideLayouts/slideLayout16.xml" Type="http://schemas.openxmlformats.org/officeDocument/2006/relationships/slideLayout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  <a:defRPr strike="noStrike" u="none" b="0" cap="none" baseline="0" sz="3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3" name="Shape 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  <a:defRPr strike="noStrike" u="none" b="0" cap="none" baseline="0" sz="3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3.png" Type="http://schemas.openxmlformats.org/officeDocument/2006/relationships/image" Id="rId4"/><Relationship Target="../media/image09.png" Type="http://schemas.openxmlformats.org/officeDocument/2006/relationships/image" Id="rId3"/><Relationship Target="../media/image01.png" Type="http://schemas.openxmlformats.org/officeDocument/2006/relationships/image" Id="rId5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2.png" Type="http://schemas.openxmlformats.org/officeDocument/2006/relationships/image" Id="rId4"/><Relationship Target="../media/image19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7.gif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7.gif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3.png" Type="http://schemas.openxmlformats.org/officeDocument/2006/relationships/image" Id="rId4"/><Relationship Target="../media/image23.png" Type="http://schemas.openxmlformats.org/officeDocument/2006/relationships/image" Id="rId3"/><Relationship Target="../media/image29.png" Type="http://schemas.openxmlformats.org/officeDocument/2006/relationships/image" Id="rId6"/><Relationship Target="../media/image20.png" Type="http://schemas.openxmlformats.org/officeDocument/2006/relationships/image" Id="rId5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4.png" Type="http://schemas.openxmlformats.org/officeDocument/2006/relationships/image" Id="rId4"/><Relationship Target="../media/image37.png" Type="http://schemas.openxmlformats.org/officeDocument/2006/relationships/image" Id="rId3"/><Relationship Target="../media/image25.png" Type="http://schemas.openxmlformats.org/officeDocument/2006/relationships/image" Id="rId5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28.gif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0.pn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18.pn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../media/image34.png" Type="http://schemas.openxmlformats.org/officeDocument/2006/relationships/image" Id="rId4"/><Relationship Target="../media/image26.gif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../media/image32.png" Type="http://schemas.openxmlformats.org/officeDocument/2006/relationships/image" Id="rId4"/><Relationship Target="../media/image26.gif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png" Type="http://schemas.openxmlformats.org/officeDocument/2006/relationships/image" Id="rId4"/><Relationship Target="../media/image05.png" Type="http://schemas.openxmlformats.org/officeDocument/2006/relationships/image" Id="rId3"/><Relationship Target="../media/image02.jpg" Type="http://schemas.openxmlformats.org/officeDocument/2006/relationships/image" Id="rId5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../media/image38.png" Type="http://schemas.openxmlformats.org/officeDocument/2006/relationships/image" Id="rId4"/><Relationship Target="../media/image31.png" Type="http://schemas.openxmlformats.org/officeDocument/2006/relationships/image" Id="rId3"/><Relationship Target="../media/image36.png" Type="http://schemas.openxmlformats.org/officeDocument/2006/relationships/image" Id="rId6"/><Relationship Target="../media/image35.png" Type="http://schemas.openxmlformats.org/officeDocument/2006/relationships/image" Id="rId5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../media/image41.pn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../media/image40.png" Type="http://schemas.openxmlformats.org/officeDocument/2006/relationships/image" Id="rId4"/><Relationship Target="../media/image39.pn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11.xml" Type="http://schemas.openxmlformats.org/officeDocument/2006/relationships/slideLayout" Id="rId1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dev.ipol.im/" Type="http://schemas.openxmlformats.org/officeDocument/2006/relationships/hyperlink" TargetMode="External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18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4.png" Type="http://schemas.openxmlformats.org/officeDocument/2006/relationships/image" Id="rId4"/><Relationship Target="../media/image06.png" Type="http://schemas.openxmlformats.org/officeDocument/2006/relationships/image" Id="rId3"/><Relationship Target="../media/image08.png" Type="http://schemas.openxmlformats.org/officeDocument/2006/relationships/image" Id="rId6"/><Relationship Target="../media/image11.png" Type="http://schemas.openxmlformats.org/officeDocument/2006/relationships/image" Id="rId5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https://maps.google.com/maps/ms?hl=en&amp;ie=UTF8&amp;fb=1&amp;gl=us&amp;hq=southern+galvanizing+co&amp;hnear=Baltimore,+MD&amp;msa=0&amp;t=h&amp;msid=203359322448887300876.00049947526a3f1b5e87c&amp;ll=39.218664,-76.633646&amp;spn=0.001559,0.003433&amp;z=19" Type="http://schemas.openxmlformats.org/officeDocument/2006/relationships/hyperlink" TargetMode="External" Id="rId4"/><Relationship Target="../media/image27.png" Type="http://schemas.openxmlformats.org/officeDocument/2006/relationships/image" Id="rId3"/><Relationship Target="../media/image07.jpg" Type="http://schemas.openxmlformats.org/officeDocument/2006/relationships/image" Id="rId6"/><Relationship Target="../media/image21.png" Type="http://schemas.openxmlformats.org/officeDocument/2006/relationships/image" Id="rId5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15.png" Type="http://schemas.openxmlformats.org/officeDocument/2006/relationships/image" Id="rId4"/><Relationship Target="../media/image16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png" Type="http://schemas.openxmlformats.org/officeDocument/2006/relationships/image" Id="rId4"/><Relationship Target="../media/image12.png" Type="http://schemas.openxmlformats.org/officeDocument/2006/relationships/image" Id="rId3"/><Relationship Target="../media/image14.png" Type="http://schemas.openxmlformats.org/officeDocument/2006/relationships/image" Id="rId6"/><Relationship Target="../media/image13.png" Type="http://schemas.openxmlformats.org/officeDocument/2006/relationships/image" Id="rId5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y="654375" x="685800"/>
            <a:ext cy="8462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600" lang="en"/>
              <a:t>s2p: a modular Stereo Pipeline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y="1729402" x="685800"/>
            <a:ext cy="783000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u="sng" sz="1800" lang="en"/>
              <a:t>Carlo de Franchis</a:t>
            </a:r>
            <a:r>
              <a:rPr sz="1800" lang="en"/>
              <a:t>, Enric Meinhardt-Llopis, Julien Michel,</a:t>
            </a:r>
          </a:p>
          <a:p>
            <a:pPr rtl="0" lvl="0">
              <a:spcBef>
                <a:spcPts val="0"/>
              </a:spcBef>
              <a:buNone/>
            </a:pPr>
            <a:r>
              <a:rPr sz="1800" lang="en"/>
              <a:t>Jean-Michel Morel, Gabriele Facciolo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sz="1100" lang="en">
                <a:solidFill>
                  <a:schemeClr val="dk1"/>
                </a:solidFill>
              </a:rPr>
              <a:t>		 	 	 			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61" name="Shape 61"/>
          <p:cNvSpPr txBox="1"/>
          <p:nvPr/>
        </p:nvSpPr>
        <p:spPr>
          <a:xfrm>
            <a:off y="2607375" x="794700"/>
            <a:ext cy="567299" cx="7554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/>
              <a:t>avec la participation de : </a:t>
            </a:r>
            <a:r>
              <a:rPr lang="en">
                <a:solidFill>
                  <a:schemeClr val="dk1"/>
                </a:solidFill>
              </a:rPr>
              <a:t>B.Rougé, </a:t>
            </a:r>
            <a:r>
              <a:rPr lang="en"/>
              <a:t>G. Blanchet, J.-M. Delvit, C. Latry, P. Cao, C. Tinel</a:t>
            </a:r>
          </a:p>
          <a:p>
            <a:pPr algn="ctr" rtl="0"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P. Monasse,</a:t>
            </a:r>
            <a:r>
              <a:rPr lang="en"/>
              <a:t> I. Rey Otero, L. Simon, R. Saffar, Z. Tang, P. Tan</a:t>
            </a:r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403212" x="662875"/>
            <a:ext cy="488624" cx="902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4403214" x="7026325"/>
            <a:ext cy="488625" cx="1473958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/>
          <p:nvPr/>
        </p:nvSpPr>
        <p:spPr>
          <a:xfrm>
            <a:off y="3426200" x="1589850"/>
            <a:ext cy="722100" cx="5964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sz="1800" lang="en">
                <a:solidFill>
                  <a:srgbClr val="666666"/>
                </a:solidFill>
              </a:rPr>
              <a:t>Institut de physique du globe de Paris</a:t>
            </a:r>
          </a:p>
          <a:p>
            <a:pPr algn="ctr" rtl="0" lv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sz="1800" lang="en">
                <a:solidFill>
                  <a:srgbClr val="666666"/>
                </a:solidFill>
              </a:rPr>
              <a:t> 14 novembre 2014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5" name="Shape 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4368652" x="3835025"/>
            <a:ext cy="671477" cx="1473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8" name="Shape 15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algn="ctr" rtl="0"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algn="ctr" rtl="0" lvl="0">
              <a:spcBef>
                <a:spcPts val="0"/>
              </a:spcBef>
              <a:buNone/>
            </a:pPr>
            <a:r>
              <a:rPr sz="2400" lang="en"/>
              <a:t>With 1000x1000 pixel tiles, precision of 0.05 pixel</a:t>
            </a:r>
          </a:p>
        </p:txBody>
      </p:sp>
      <p:sp>
        <p:nvSpPr>
          <p:cNvPr id="159" name="Shape 15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Conclusions on rectification</a:t>
            </a:r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971550" x="6197"/>
            <a:ext cy="3194375" cx="5098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040600" x="4903003"/>
            <a:ext cy="2696700" cx="420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6" name="Shape 166"/>
          <p:cNvSpPr txBox="1"/>
          <p:nvPr>
            <p:ph idx="1" type="body"/>
          </p:nvPr>
        </p:nvSpPr>
        <p:spPr>
          <a:xfrm>
            <a:off y="943050" x="7031302"/>
            <a:ext cy="3257400" cx="18621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60099" x="2263499"/>
            <a:ext cy="4812099" cx="461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2" name="Shape 172"/>
          <p:cNvSpPr txBox="1"/>
          <p:nvPr>
            <p:ph idx="1" type="body"/>
          </p:nvPr>
        </p:nvSpPr>
        <p:spPr>
          <a:xfrm>
            <a:off y="943050" x="7031302"/>
            <a:ext cy="3257400" cx="18621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2400" lang="en"/>
              <a:t>It’s moving vertically, isn’t it ?</a:t>
            </a:r>
          </a:p>
        </p:txBody>
      </p:sp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60099" x="2263499"/>
            <a:ext cy="4812099" cx="461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/>
          <p:nvPr/>
        </p:nvSpPr>
        <p:spPr>
          <a:xfrm>
            <a:off y="96500" x="5489817"/>
            <a:ext cy="273600" cx="325775"/>
          </a:xfrm>
          <a:custGeom>
            <a:pathLst>
              <a:path w="13031" extrusionOk="0" h="10944">
                <a:moveTo>
                  <a:pt y="0" x="10851"/>
                </a:moveTo>
                <a:cubicBezTo>
                  <a:pt y="0" x="6527"/>
                  <a:pt y="4122" x="-1969"/>
                  <a:pt y="7720" x="429"/>
                </a:cubicBezTo>
                <a:cubicBezTo>
                  <a:pt y="11054" x="2651"/>
                  <a:pt y="12212" x="10172"/>
                  <a:pt y="8878" x="12395"/>
                </a:cubicBezTo>
                <a:cubicBezTo>
                  <a:pt y="6843" x="13751"/>
                  <a:pt y="3988" x="12395"/>
                  <a:pt y="1544" x="12395"/>
                </a:cubicBezTo>
              </a:path>
            </a:pathLst>
          </a:custGeom>
          <a:noFill/>
          <a:ln w="19050" cap="flat">
            <a:solidFill>
              <a:srgbClr val="FF0000"/>
            </a:solidFill>
            <a:prstDash val="solid"/>
            <a:round/>
            <a:headEnd w="lg" len="lg" type="none"/>
            <a:tailEnd w="lg" len="lg" type="none"/>
          </a:ln>
        </p:spPr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The pointing accuracy problem</a:t>
            </a:r>
          </a:p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81" name="Shape 181"/>
          <p:cNvGrpSpPr/>
          <p:nvPr/>
        </p:nvGrpSpPr>
        <p:grpSpPr>
          <a:xfrm>
            <a:off y="1200150" x="457200"/>
            <a:ext cy="3794458" cx="8443934"/>
            <a:chOff y="1200150" x="457200"/>
            <a:chExt cy="3794458" cx="8443934"/>
          </a:xfrm>
        </p:grpSpPr>
        <p:grpSp>
          <p:nvGrpSpPr>
            <p:cNvPr id="182" name="Shape 182"/>
            <p:cNvGrpSpPr/>
            <p:nvPr/>
          </p:nvGrpSpPr>
          <p:grpSpPr>
            <a:xfrm>
              <a:off y="1200150" x="457200"/>
              <a:ext cy="3794458" cx="8443934"/>
              <a:chOff y="1200150" x="457200"/>
              <a:chExt cy="3794458" cx="8443934"/>
            </a:xfrm>
          </p:grpSpPr>
          <p:pic>
            <p:nvPicPr>
              <p:cNvPr id="183" name="Shape 183"/>
              <p:cNvPicPr preferRelativeResize="0"/>
              <p:nvPr/>
            </p:nvPicPr>
            <p:blipFill rotWithShape="1">
              <a:blip r:embed="rId3">
                <a:alphaModFix/>
              </a:blip>
              <a:srcRect t="19198" b="0" r="0" l="23855"/>
              <a:stretch/>
            </p:blipFill>
            <p:spPr>
              <a:xfrm>
                <a:off y="1200150" x="457200"/>
                <a:ext cy="3324000" cx="3364199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84" name="Shape 184"/>
              <p:cNvGrpSpPr/>
              <p:nvPr/>
            </p:nvGrpSpPr>
            <p:grpSpPr>
              <a:xfrm>
                <a:off y="1200191" x="4706297"/>
                <a:ext cy="3324023" cx="3975363"/>
                <a:chOff y="1600200" x="4619100"/>
                <a:chExt cy="3777299" cx="4067700"/>
              </a:xfrm>
            </p:grpSpPr>
            <p:pic>
              <p:nvPicPr>
                <p:cNvPr id="185" name="Shape 185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t="37108" b="37108" r="31339" l="34986"/>
                <a:stretch/>
              </p:blipFill>
              <p:spPr>
                <a:xfrm>
                  <a:off y="1600200" x="4619100"/>
                  <a:ext cy="3777299" cx="40677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86" name="Shape 186"/>
                <p:cNvSpPr/>
                <p:nvPr/>
              </p:nvSpPr>
              <p:spPr>
                <a:xfrm>
                  <a:off y="2925800" x="6230092"/>
                  <a:ext cy="309899" cx="295800"/>
                </a:xfrm>
                <a:prstGeom prst="ellipse">
                  <a:avLst/>
                </a:prstGeom>
                <a:noFill/>
                <a:ln w="28575" cap="flat">
                  <a:solidFill>
                    <a:srgbClr val="00FF00"/>
                  </a:solidFill>
                  <a:prstDash val="solid"/>
                  <a:round/>
                  <a:headEnd w="med" len="med" type="none"/>
                  <a:tailEnd w="med" len="med" type="none"/>
                </a:ln>
              </p:spPr>
              <p:txBody>
                <a:bodyPr bIns="91425" rIns="91425" lIns="91425" tIns="91425" anchor="ctr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:r>
                    <a:t/>
                  </a:r>
                  <a:endParaRPr/>
                </a:p>
              </p:txBody>
            </p:sp>
          </p:grpSp>
          <p:pic>
            <p:nvPicPr>
              <p:cNvPr id="187" name="Shape 187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y="4551696" x="4500584"/>
                <a:ext cy="442912" cx="44005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88" name="Shape 18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y="2488738" x="1677363"/>
              <a:ext cy="130624" cx="1402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2" name="Shape 1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Pointing accuracy refinement</a:t>
            </a:r>
          </a:p>
        </p:txBody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95" name="Shape 195"/>
          <p:cNvGrpSpPr/>
          <p:nvPr/>
        </p:nvGrpSpPr>
        <p:grpSpPr>
          <a:xfrm>
            <a:off y="462273" x="1009710"/>
            <a:ext cy="3758553" cx="7124577"/>
            <a:chOff y="462273" x="891578"/>
            <a:chExt cy="3758553" cx="7124577"/>
          </a:xfrm>
        </p:grpSpPr>
        <p:pic>
          <p:nvPicPr>
            <p:cNvPr id="196" name="Shape 19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y="1179552" x="891578"/>
              <a:ext cy="3041275" cx="6950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Shape 19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y="462273" x="7255773"/>
              <a:ext cy="468810" cx="76038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8" name="Shape 198"/>
            <p:cNvGrpSpPr/>
            <p:nvPr/>
          </p:nvGrpSpPr>
          <p:grpSpPr>
            <a:xfrm>
              <a:off y="639136" x="6462368"/>
              <a:ext cy="1065210" cx="1322435"/>
              <a:chOff y="617013" x="6733984"/>
              <a:chExt cy="1065210" cx="1322435"/>
            </a:xfrm>
          </p:grpSpPr>
          <p:cxnSp>
            <p:nvCxnSpPr>
              <p:cNvPr id="199" name="Shape 199"/>
              <p:cNvCxnSpPr/>
              <p:nvPr/>
            </p:nvCxnSpPr>
            <p:spPr>
              <a:xfrm rot="10800000" flipH="1">
                <a:off y="887654" x="6733984"/>
                <a:ext cy="776699" cx="953099"/>
              </a:xfrm>
              <a:prstGeom prst="straightConnector1">
                <a:avLst/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 w="lg" len="lg" type="none"/>
                <a:tailEnd w="lg" len="lg" type="none"/>
              </a:ln>
            </p:spPr>
          </p:cxnSp>
          <p:sp>
            <p:nvSpPr>
              <p:cNvPr id="200" name="Shape 200"/>
              <p:cNvSpPr/>
              <p:nvPr/>
            </p:nvSpPr>
            <p:spPr>
              <a:xfrm>
                <a:off y="617013" x="7061020"/>
                <a:ext cy="746099" cx="995400"/>
              </a:xfrm>
              <a:prstGeom prst="arc">
                <a:avLst>
                  <a:gd fmla="val 6205804" name="adj1"/>
                  <a:gd fmla="val 9740353" name="adj2"/>
                </a:avLst>
              </a:prstGeom>
              <a:noFill/>
              <a:ln w="19050" cap="flat">
                <a:solidFill>
                  <a:srgbClr val="000000"/>
                </a:solidFill>
                <a:prstDash val="solid"/>
                <a:round/>
                <a:headEnd w="med" len="med" type="triangle"/>
                <a:tailEnd w="med" len="med" type="triangle"/>
              </a:ln>
            </p:spPr>
            <p:txBody>
              <a:bodyPr bIns="76025" rIns="76025" lIns="76025" tIns="760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01" name="Shape 201"/>
              <p:cNvCxnSpPr/>
              <p:nvPr/>
            </p:nvCxnSpPr>
            <p:spPr>
              <a:xfrm rot="10800000" flipH="1">
                <a:off y="869523" x="6793553"/>
                <a:ext cy="812700" cx="917399"/>
              </a:xfrm>
              <a:prstGeom prst="straightConnector1">
                <a:avLst/>
              </a:prstGeom>
              <a:noFill/>
              <a:ln w="19050" cap="flat">
                <a:solidFill>
                  <a:srgbClr val="000000"/>
                </a:solidFill>
                <a:prstDash val="dash"/>
                <a:round/>
                <a:headEnd w="lg" len="lg" type="none"/>
                <a:tailEnd w="lg" len="lg" type="none"/>
              </a:ln>
            </p:spPr>
          </p:cxnSp>
        </p:grpSp>
      </p:grpSp>
      <p:pic>
        <p:nvPicPr>
          <p:cNvPr id="202" name="Shape 2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4234013" x="2399111"/>
            <a:ext cy="857399" cx="434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6" name="Shape 2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7" name="Shape 207"/>
          <p:cNvSpPr txBox="1"/>
          <p:nvPr>
            <p:ph idx="1" type="body"/>
          </p:nvPr>
        </p:nvSpPr>
        <p:spPr>
          <a:xfrm>
            <a:off y="1200150" x="6126525"/>
            <a:ext cy="3725699" cx="2712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algn="l" rtl="0"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algn="ctr" rtl="0"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algn="ctr" rtl="0" lvl="0">
              <a:spcBef>
                <a:spcPts val="0"/>
              </a:spcBef>
              <a:buNone/>
            </a:pPr>
            <a:r>
              <a:rPr sz="1800" lang="en"/>
              <a:t>rectified with with pointing accuracy refinement</a:t>
            </a:r>
          </a:p>
        </p:txBody>
      </p:sp>
      <p:sp>
        <p:nvSpPr>
          <p:cNvPr id="208" name="Shape 208"/>
          <p:cNvSpPr txBox="1"/>
          <p:nvPr>
            <p:ph idx="2" type="body"/>
          </p:nvPr>
        </p:nvSpPr>
        <p:spPr>
          <a:xfrm>
            <a:off y="1200150" x="3307125"/>
            <a:ext cy="3725699" cx="2712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algn="l" rtl="0"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algn="ctr" rtl="0"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algn="ctr" rtl="0" lvl="0">
              <a:spcBef>
                <a:spcPts val="0"/>
              </a:spcBef>
              <a:buNone/>
            </a:pPr>
            <a:r>
              <a:rPr sz="1800" lang="en"/>
              <a:t>rectified with original calibration data</a:t>
            </a:r>
          </a:p>
        </p:txBody>
      </p:sp>
      <p:sp>
        <p:nvSpPr>
          <p:cNvPr id="209" name="Shape 209"/>
          <p:cNvSpPr txBox="1"/>
          <p:nvPr>
            <p:ph idx="3" type="body"/>
          </p:nvPr>
        </p:nvSpPr>
        <p:spPr>
          <a:xfrm>
            <a:off y="1233333" x="287600"/>
            <a:ext cy="3725699" cx="2836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algn="l" rtl="0" lvl="0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  <a:p>
            <a:pPr algn="l" rtl="0" lvl="0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  <a:p>
            <a:pPr algn="l" rtl="0" lvl="0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  <a:p>
            <a:pPr algn="l" rtl="0" lvl="0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  <a:p>
            <a:pPr algn="ctr" rtl="0"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sz="1800" lang="en"/>
              <a:t>input</a:t>
            </a:r>
          </a:p>
        </p:txBody>
      </p:sp>
      <p:sp>
        <p:nvSpPr>
          <p:cNvPr id="210" name="Shape 21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Epipolar rectification</a:t>
            </a:r>
          </a:p>
        </p:txBody>
      </p:sp>
      <p:pic>
        <p:nvPicPr>
          <p:cNvPr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68400" x="373337"/>
            <a:ext cy="2666949" cx="839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5" name="Shape 2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y="278125" x="457200"/>
            <a:ext cy="709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s2p overview</a:t>
            </a:r>
          </a:p>
        </p:txBody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18" name="Shape 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978850" x="1532750"/>
            <a:ext cy="3947074" cx="6078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2" name="Shape 2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Stereo-matching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y="1281650" x="324875"/>
            <a:ext cy="3658799" cx="3033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➢"/>
            </a:pPr>
            <a:r>
              <a:rPr lang="en"/>
              <a:t>more than </a:t>
            </a:r>
            <a:r>
              <a:rPr b="1" lang="en"/>
              <a:t>150 algorithms</a:t>
            </a:r>
            <a:r>
              <a:rPr lang="en"/>
              <a:t> listed on Middlebury pages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➢"/>
            </a:pPr>
            <a:r>
              <a:rPr lang="en"/>
              <a:t>all of them work with </a:t>
            </a:r>
            <a:r>
              <a:rPr b="1" lang="en"/>
              <a:t>rectified stereo images</a:t>
            </a:r>
          </a:p>
        </p:txBody>
      </p:sp>
      <p:pic>
        <p:nvPicPr>
          <p:cNvPr id="225" name="Shape 225"/>
          <p:cNvPicPr preferRelativeResize="0"/>
          <p:nvPr/>
        </p:nvPicPr>
        <p:blipFill rotWithShape="1">
          <a:blip r:embed="rId3">
            <a:alphaModFix/>
          </a:blip>
          <a:srcRect t="11543" b="0" r="0" l="0"/>
          <a:stretch/>
        </p:blipFill>
        <p:spPr>
          <a:xfrm>
            <a:off y="1132275" x="3358075"/>
            <a:ext cy="5758749" cx="578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9" name="Shape 2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0" name="Shape 23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Non-dense stereo matching</a:t>
            </a:r>
          </a:p>
        </p:txBody>
      </p:sp>
      <p:pic>
        <p:nvPicPr>
          <p:cNvPr id="231" name="Shape 2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08900" x="457200"/>
            <a:ext cy="3494975" cx="349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Shape 2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479337" x="4310020"/>
            <a:ext cy="2954083" cx="443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6" name="Shape 2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7" name="Shape 23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Non-dense stereo matching</a:t>
            </a:r>
          </a:p>
        </p:txBody>
      </p:sp>
      <p:pic>
        <p:nvPicPr>
          <p:cNvPr id="238" name="Shape 2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08900" x="457200"/>
            <a:ext cy="3494975" cx="349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Shape 2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479362" x="4304714"/>
            <a:ext cy="2954050" cx="443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" name="Shape 70"/>
          <p:cNvSpPr/>
          <p:nvPr/>
        </p:nvSpPr>
        <p:spPr>
          <a:xfrm>
            <a:off y="892012" x="3122997"/>
            <a:ext cy="3526500" cx="5563799"/>
          </a:xfrm>
          <a:prstGeom prst="rect">
            <a:avLst/>
          </a:prstGeom>
          <a:noFill/>
          <a:ln w="19050" cap="flat">
            <a:solidFill>
              <a:srgbClr val="9FC5E8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" name="Shape 71"/>
          <p:cNvSpPr/>
          <p:nvPr/>
        </p:nvSpPr>
        <p:spPr>
          <a:xfrm>
            <a:off y="892012" x="255725"/>
            <a:ext cy="3526500" cx="1964399"/>
          </a:xfrm>
          <a:prstGeom prst="rect">
            <a:avLst/>
          </a:prstGeom>
          <a:noFill/>
          <a:ln w="19050" cap="flat">
            <a:solidFill>
              <a:srgbClr val="9FC5E8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" name="Shape 72"/>
          <p:cNvSpPr txBox="1"/>
          <p:nvPr>
            <p:ph type="title"/>
          </p:nvPr>
        </p:nvSpPr>
        <p:spPr>
          <a:xfrm>
            <a:off y="3452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s2p: Satellite Stereo Pipeline</a:t>
            </a:r>
          </a:p>
        </p:txBody>
      </p:sp>
      <p:cxnSp>
        <p:nvCxnSpPr>
          <p:cNvPr id="73" name="Shape 73"/>
          <p:cNvCxnSpPr/>
          <p:nvPr/>
        </p:nvCxnSpPr>
        <p:spPr>
          <a:xfrm>
            <a:off y="2664948" x="2360036"/>
            <a:ext cy="0" cx="64349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w="lg" len="lg" type="none"/>
            <a:tailEnd w="lg" len="lg" type="stealth"/>
          </a:ln>
        </p:spPr>
      </p:cxnSp>
      <p:grpSp>
        <p:nvGrpSpPr>
          <p:cNvPr id="74" name="Shape 74"/>
          <p:cNvGrpSpPr/>
          <p:nvPr/>
        </p:nvGrpSpPr>
        <p:grpSpPr>
          <a:xfrm>
            <a:off y="983353" x="368325"/>
            <a:ext cy="1458988" cx="1589062"/>
            <a:chOff y="1348462" x="368383"/>
            <a:chExt cy="1698868" cx="1705734"/>
          </a:xfrm>
        </p:grpSpPr>
        <p:pic>
          <p:nvPicPr>
            <p:cNvPr id="75" name="Shape 7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y="1348462" x="368383"/>
              <a:ext cy="1287458" cx="12485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Shape 7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y="1759871" x="825583"/>
              <a:ext cy="1287458" cx="124853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7" name="Shape 77"/>
          <p:cNvGrpSpPr/>
          <p:nvPr/>
        </p:nvGrpSpPr>
        <p:grpSpPr>
          <a:xfrm>
            <a:off y="2820005" x="368332"/>
            <a:ext cy="1519248" cx="1589062"/>
            <a:chOff y="3669666" x="391631"/>
            <a:chExt cy="1744658" cx="1705734"/>
          </a:xfrm>
        </p:grpSpPr>
        <p:pic>
          <p:nvPicPr>
            <p:cNvPr id="78" name="Shape 7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y="3669666" x="391631"/>
              <a:ext cy="1287458" cx="12485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Shape 7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y="3898266" x="620231"/>
              <a:ext cy="1287458" cx="12485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Shape 8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y="4126866" x="848831"/>
              <a:ext cy="1287458" cx="12485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1" name="Shape 81"/>
          <p:cNvSpPr txBox="1"/>
          <p:nvPr/>
        </p:nvSpPr>
        <p:spPr>
          <a:xfrm>
            <a:off y="2474924" x="854230"/>
            <a:ext cy="268200" cx="767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spcAft>
                <a:spcPts val="0"/>
              </a:spcAft>
              <a:buNone/>
            </a:pPr>
            <a:r>
              <a:rPr sz="3000" lang="en"/>
              <a:t>or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y="4535643" x="255850"/>
            <a:ext cy="374699" cx="1964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3000" lang="en"/>
              <a:t>input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y="4535643" x="3123000"/>
            <a:ext cy="374699" cx="5563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3000" lang="en"/>
              <a:t>output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948551" x="3211048"/>
            <a:ext cy="3173950" cx="317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1333100" x="4809320"/>
            <a:ext cy="3027325" cx="3818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3" name="Shape 2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4" name="Shape 244"/>
          <p:cNvSpPr txBox="1"/>
          <p:nvPr>
            <p:ph idx="1" type="body"/>
          </p:nvPr>
        </p:nvSpPr>
        <p:spPr>
          <a:xfrm>
            <a:off y="901875" x="457200"/>
            <a:ext cy="603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2400" lang="en"/>
              <a:t>With the same reference image, compute two point clouds,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5" name="Shape 24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3-view stereo</a:t>
            </a:r>
          </a:p>
        </p:txBody>
      </p:sp>
      <p:cxnSp>
        <p:nvCxnSpPr>
          <p:cNvPr id="246" name="Shape 246"/>
          <p:cNvCxnSpPr>
            <a:stCxn id="247" idx="3"/>
            <a:endCxn id="248" idx="1"/>
          </p:cNvCxnSpPr>
          <p:nvPr/>
        </p:nvCxnSpPr>
        <p:spPr>
          <a:xfrm rot="10800000" flipH="1">
            <a:off y="2551725" x="1835200"/>
            <a:ext cy="616500" cx="8874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249" name="Shape 249"/>
          <p:cNvCxnSpPr>
            <a:stCxn id="250" idx="3"/>
            <a:endCxn id="251" idx="1"/>
          </p:cNvCxnSpPr>
          <p:nvPr/>
        </p:nvCxnSpPr>
        <p:spPr>
          <a:xfrm>
            <a:off y="4229087" x="1772049"/>
            <a:ext cy="487200" cx="9507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252" name="Shape 252"/>
          <p:cNvCxnSpPr>
            <a:endCxn id="253" idx="1"/>
          </p:cNvCxnSpPr>
          <p:nvPr/>
        </p:nvCxnSpPr>
        <p:spPr>
          <a:xfrm rot="10800000" flipH="1">
            <a:off y="1774049" x="1736025"/>
            <a:ext cy="316200" cx="9867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pic>
        <p:nvPicPr>
          <p:cNvPr id="254" name="Shape 2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584595" x="7082637"/>
            <a:ext cy="1041098" cx="1146973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Shape 255"/>
          <p:cNvSpPr txBox="1"/>
          <p:nvPr/>
        </p:nvSpPr>
        <p:spPr>
          <a:xfrm>
            <a:off y="1476287" x="6701650"/>
            <a:ext cy="695400" cx="2061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>
                <a:solidFill>
                  <a:schemeClr val="dk1"/>
                </a:solidFill>
              </a:rPr>
              <a:t>then align and merge the clouds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56" name="Shape 256"/>
          <p:cNvCxnSpPr>
            <a:stCxn id="247" idx="3"/>
            <a:endCxn id="257" idx="1"/>
          </p:cNvCxnSpPr>
          <p:nvPr/>
        </p:nvCxnSpPr>
        <p:spPr>
          <a:xfrm>
            <a:off y="3168225" x="1835200"/>
            <a:ext cy="770700" cx="8874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pic>
        <p:nvPicPr>
          <p:cNvPr id="258" name="Shape 2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747775" x="976675"/>
            <a:ext cy="695425" cx="795374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Shape 247"/>
          <p:cNvSpPr/>
          <p:nvPr/>
        </p:nvSpPr>
        <p:spPr>
          <a:xfrm>
            <a:off y="2739525" x="912100"/>
            <a:ext cy="857400" cx="923100"/>
          </a:xfrm>
          <a:prstGeom prst="rect">
            <a:avLst/>
          </a:prstGeom>
          <a:noFill/>
          <a:ln w="3810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59" name="Shape 2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820512" x="975962"/>
            <a:ext cy="695425" cx="795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3881375" x="976675"/>
            <a:ext cy="695425" cx="795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Shape 2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472400" x="2722725"/>
            <a:ext cy="603299" cx="690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Shape 2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249991" x="2722725"/>
            <a:ext cy="603299" cx="690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Shape 2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3637183" x="2722725"/>
            <a:ext cy="603299" cx="690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Shape 2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4414775" x="2722725"/>
            <a:ext cy="603299" cx="690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Shape 2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1472400" x="3937229"/>
            <a:ext cy="603300" cx="594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Shape 2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2250003" x="3937229"/>
            <a:ext cy="603300" cx="594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Shape 2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3637175" x="3937229"/>
            <a:ext cy="603300" cx="594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Shape 2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4414778" x="3937229"/>
            <a:ext cy="603300" cx="594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Shape 2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1793837" x="4841016"/>
            <a:ext cy="603300" cx="572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Shape 26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3927437" x="4841016"/>
            <a:ext cy="603300" cx="5724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6" name="Shape 266"/>
          <p:cNvCxnSpPr>
            <a:stCxn id="253" idx="3"/>
            <a:endCxn id="260" idx="1"/>
          </p:cNvCxnSpPr>
          <p:nvPr/>
        </p:nvCxnSpPr>
        <p:spPr>
          <a:xfrm>
            <a:off y="1774049" x="3412734"/>
            <a:ext cy="0" cx="5244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267" name="Shape 267"/>
          <p:cNvCxnSpPr>
            <a:stCxn id="248" idx="3"/>
            <a:endCxn id="261" idx="1"/>
          </p:cNvCxnSpPr>
          <p:nvPr/>
        </p:nvCxnSpPr>
        <p:spPr>
          <a:xfrm>
            <a:off y="2551641" x="3412734"/>
            <a:ext cy="0" cx="5244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268" name="Shape 268"/>
          <p:cNvCxnSpPr>
            <a:stCxn id="257" idx="3"/>
            <a:endCxn id="262" idx="1"/>
          </p:cNvCxnSpPr>
          <p:nvPr/>
        </p:nvCxnSpPr>
        <p:spPr>
          <a:xfrm>
            <a:off y="3938832" x="3412734"/>
            <a:ext cy="0" cx="5244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269" name="Shape 269"/>
          <p:cNvCxnSpPr>
            <a:stCxn id="251" idx="3"/>
            <a:endCxn id="263" idx="1"/>
          </p:cNvCxnSpPr>
          <p:nvPr/>
        </p:nvCxnSpPr>
        <p:spPr>
          <a:xfrm>
            <a:off y="4716424" x="3412734"/>
            <a:ext cy="0" cx="5244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270" name="Shape 270"/>
          <p:cNvCxnSpPr>
            <a:stCxn id="260" idx="3"/>
            <a:endCxn id="264" idx="1"/>
          </p:cNvCxnSpPr>
          <p:nvPr/>
        </p:nvCxnSpPr>
        <p:spPr>
          <a:xfrm>
            <a:off y="1774050" x="4531974"/>
            <a:ext cy="321300" cx="3090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271" name="Shape 271"/>
          <p:cNvCxnSpPr>
            <a:stCxn id="262" idx="3"/>
            <a:endCxn id="265" idx="1"/>
          </p:cNvCxnSpPr>
          <p:nvPr/>
        </p:nvCxnSpPr>
        <p:spPr>
          <a:xfrm>
            <a:off y="3938825" x="4531974"/>
            <a:ext cy="290400" cx="3090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272" name="Shape 272"/>
          <p:cNvCxnSpPr>
            <a:stCxn id="263" idx="3"/>
            <a:endCxn id="265" idx="1"/>
          </p:cNvCxnSpPr>
          <p:nvPr/>
        </p:nvCxnSpPr>
        <p:spPr>
          <a:xfrm rot="10800000" flipH="1">
            <a:off y="4229228" x="4531974"/>
            <a:ext cy="487200" cx="3090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273" name="Shape 273"/>
          <p:cNvCxnSpPr>
            <a:stCxn id="261" idx="3"/>
            <a:endCxn id="264" idx="1"/>
          </p:cNvCxnSpPr>
          <p:nvPr/>
        </p:nvCxnSpPr>
        <p:spPr>
          <a:xfrm rot="10800000" flipH="1">
            <a:off y="2095353" x="4531974"/>
            <a:ext cy="456300" cx="3090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pic>
        <p:nvPicPr>
          <p:cNvPr id="274" name="Shape 2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835662" x="5874926"/>
            <a:ext cy="519637" cx="572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Shape 2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969275" x="5874926"/>
            <a:ext cy="519637" cx="5724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Shape 276"/>
          <p:cNvCxnSpPr>
            <a:stCxn id="264" idx="3"/>
            <a:endCxn id="274" idx="1"/>
          </p:cNvCxnSpPr>
          <p:nvPr/>
        </p:nvCxnSpPr>
        <p:spPr>
          <a:xfrm>
            <a:off y="2095487" x="5413474"/>
            <a:ext cy="0" cx="4614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277" name="Shape 277"/>
          <p:cNvCxnSpPr>
            <a:stCxn id="265" idx="3"/>
            <a:endCxn id="275" idx="1"/>
          </p:cNvCxnSpPr>
          <p:nvPr/>
        </p:nvCxnSpPr>
        <p:spPr>
          <a:xfrm>
            <a:off y="4229087" x="5413474"/>
            <a:ext cy="0" cx="4614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278" name="Shape 278"/>
          <p:cNvCxnSpPr>
            <a:stCxn id="274" idx="3"/>
            <a:endCxn id="254" idx="1"/>
          </p:cNvCxnSpPr>
          <p:nvPr/>
        </p:nvCxnSpPr>
        <p:spPr>
          <a:xfrm>
            <a:off y="2095481" x="6447375"/>
            <a:ext cy="1009800" cx="6354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279" name="Shape 279"/>
          <p:cNvCxnSpPr>
            <a:stCxn id="275" idx="3"/>
            <a:endCxn id="254" idx="1"/>
          </p:cNvCxnSpPr>
          <p:nvPr/>
        </p:nvCxnSpPr>
        <p:spPr>
          <a:xfrm rot="10800000" flipH="1">
            <a:off y="3105294" x="6447375"/>
            <a:ext cy="1123800" cx="6354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3" name="Shape 2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84" name="Shape 2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6212" x="218262"/>
            <a:ext cy="5091074" cx="87074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5" name="Shape 285"/>
          <p:cNvGrpSpPr/>
          <p:nvPr/>
        </p:nvGrpSpPr>
        <p:grpSpPr>
          <a:xfrm>
            <a:off y="475225" x="940513"/>
            <a:ext cy="1337050" cx="6395137"/>
            <a:chOff y="475225" x="940513"/>
            <a:chExt cy="1337050" cx="6395137"/>
          </a:xfrm>
        </p:grpSpPr>
        <p:sp>
          <p:nvSpPr>
            <p:cNvPr id="286" name="Shape 286"/>
            <p:cNvSpPr/>
            <p:nvPr/>
          </p:nvSpPr>
          <p:spPr>
            <a:xfrm>
              <a:off y="475225" x="3882509"/>
              <a:ext cy="821350" cx="619925"/>
            </a:xfrm>
            <a:custGeom>
              <a:pathLst>
                <a:path w="24797" extrusionOk="0" h="32854">
                  <a:moveTo>
                    <a:pt y="838" x="11584"/>
                  </a:moveTo>
                  <a:cubicBezTo>
                    <a:pt y="2346" x="7811"/>
                    <a:pt y="4301" x="3226"/>
                    <a:pt y="8106" x="1800"/>
                  </a:cubicBezTo>
                  <a:cubicBezTo>
                    <a:pt y="15961" x="-1144"/>
                    <a:pt y="31428" x="-1179"/>
                    <a:pt y="32706" x="7112"/>
                  </a:cubicBezTo>
                  <a:cubicBezTo>
                    <a:pt y="33892" x="14813"/>
                    <a:pt y="25096" x="24074"/>
                    <a:pt y="17331" x="24723"/>
                  </a:cubicBezTo>
                  <a:cubicBezTo>
                    <a:pt y="10217" x="25316"/>
                    <a:pt y="3192" x="18527"/>
                    <a:pt y="0" x="12143"/>
                  </a:cubicBez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round/>
              <a:headEnd w="lg" len="lg" type="none"/>
              <a:tailEnd w="lg" len="lg" type="none"/>
            </a:ln>
          </p:spPr>
        </p:sp>
        <p:sp>
          <p:nvSpPr>
            <p:cNvPr id="287" name="Shape 287"/>
            <p:cNvSpPr/>
            <p:nvPr/>
          </p:nvSpPr>
          <p:spPr>
            <a:xfrm>
              <a:off y="886869" x="6790875"/>
              <a:ext cy="465575" cx="544775"/>
            </a:xfrm>
            <a:custGeom>
              <a:pathLst>
                <a:path w="21791" extrusionOk="0" h="18623">
                  <a:moveTo>
                    <a:pt y="1144" x="11537"/>
                  </a:moveTo>
                  <a:cubicBezTo>
                    <a:pt y="984" x="8651"/>
                    <a:pt y="-1054" x="5031"/>
                    <a:pt y="865" x="2871"/>
                  </a:cubicBezTo>
                  <a:cubicBezTo>
                    <a:pt y="3500" x="-94"/>
                    <a:pt y="8980" x="-696"/>
                    <a:pt y="12606" x="915"/>
                  </a:cubicBezTo>
                  <a:cubicBezTo>
                    <a:pt y="18080" x="3347"/>
                    <a:pt y="20036" x="12888"/>
                    <a:pt y="17358" x="18246"/>
                  </a:cubicBezTo>
                  <a:cubicBezTo>
                    <a:pt y="15730" x="21500"/>
                    <a:pt y="9762" x="22780"/>
                    <a:pt y="6735" x="20762"/>
                  </a:cubicBezTo>
                  <a:cubicBezTo>
                    <a:pt y="3121" x="18352"/>
                    <a:pt y="1704" x="13085"/>
                    <a:pt y="1704" x="8742"/>
                  </a:cubicBez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round/>
              <a:headEnd w="lg" len="lg" type="none"/>
              <a:tailEnd w="lg" len="lg" type="none"/>
            </a:ln>
          </p:spPr>
        </p:sp>
        <p:sp>
          <p:nvSpPr>
            <p:cNvPr id="288" name="Shape 288"/>
            <p:cNvSpPr/>
            <p:nvPr/>
          </p:nvSpPr>
          <p:spPr>
            <a:xfrm>
              <a:off y="887525" x="940513"/>
              <a:ext cy="924750" cx="630625"/>
            </a:xfrm>
            <a:custGeom>
              <a:pathLst>
                <a:path w="25225" extrusionOk="0" h="36990">
                  <a:moveTo>
                    <a:pt y="280" x="11019"/>
                  </a:moveTo>
                  <a:cubicBezTo>
                    <a:pt y="4838" x="1896"/>
                    <a:pt y="19116" x="-1535"/>
                    <a:pt y="29072" x="676"/>
                  </a:cubicBezTo>
                  <a:cubicBezTo>
                    <a:pt y="34048" x="1781"/>
                    <a:pt y="37261" x="8729"/>
                    <a:pt y="36899" x="13814"/>
                  </a:cubicBezTo>
                  <a:cubicBezTo>
                    <a:pt y="36368" x="21261"/>
                    <a:pt y="24468" x="26911"/>
                    <a:pt y="17332" x="24716"/>
                  </a:cubicBezTo>
                  <a:cubicBezTo>
                    <a:pt y="10348" x="22567"/>
                    <a:pt y="5166" x="16464"/>
                    <a:pt y="0" x="11298"/>
                  </a:cubicBez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round/>
              <a:headEnd w="lg" len="lg" type="none"/>
              <a:tailEnd w="lg" len="lg" type="none"/>
            </a:ln>
          </p:spPr>
        </p:sp>
      </p:grp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2" name="Shape 2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3" name="Shape 29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Stereo-matching results (oregon)</a:t>
            </a:r>
          </a:p>
        </p:txBody>
      </p:sp>
      <p:sp>
        <p:nvSpPr>
          <p:cNvPr id="294" name="Shape 294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95" name="Shape 2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184375" x="718174"/>
            <a:ext cy="3273324" cx="327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Shape 2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184371" x="5213975"/>
            <a:ext cy="3273328" cx="3273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Shape 297"/>
          <p:cNvSpPr txBox="1"/>
          <p:nvPr/>
        </p:nvSpPr>
        <p:spPr>
          <a:xfrm>
            <a:off y="4560775" x="1240650"/>
            <a:ext cy="351899" cx="2228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SGBM (OpenCV): 9 s</a:t>
            </a:r>
          </a:p>
        </p:txBody>
      </p:sp>
      <p:sp>
        <p:nvSpPr>
          <p:cNvPr id="298" name="Shape 298"/>
          <p:cNvSpPr txBox="1"/>
          <p:nvPr/>
        </p:nvSpPr>
        <p:spPr>
          <a:xfrm>
            <a:off y="4560775" x="5614800"/>
            <a:ext cy="351899" cx="2471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/>
              <a:t>MSMW: 245 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2" name="Shape 3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3" name="Shape 30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Results</a:t>
            </a:r>
          </a:p>
        </p:txBody>
      </p:sp>
      <p:sp>
        <p:nvSpPr>
          <p:cNvPr id="304" name="Shape 304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algn="ctr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algn="ctr">
              <a:spcBef>
                <a:spcPts val="0"/>
              </a:spcBef>
              <a:buNone/>
            </a:pPr>
            <a:r>
              <a:rPr lang="en"/>
              <a:t>[interactive show of 3D point clouds in LidarViewer]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8" name="Shape 3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9" name="Shape 309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Questions ?</a:t>
            </a:r>
          </a:p>
        </p:txBody>
      </p:sp>
      <p:sp>
        <p:nvSpPr>
          <p:cNvPr id="310" name="Shape 310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0" mar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4" name="Shape 3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5" name="Shape 31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Related material</a:t>
            </a:r>
          </a:p>
        </p:txBody>
      </p:sp>
      <p:sp>
        <p:nvSpPr>
          <p:cNvPr id="316" name="Shape 31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sz="1400" lang="en"/>
              <a:t>[1] C. de Franchis, E. Meinhardt-Llopis, J. Michel, J.-M. Morel, and G. Facciolo, “</a:t>
            </a:r>
            <a:r>
              <a:rPr sz="1400" lang="en" i="1"/>
              <a:t>An automatic and modular stereo pipeline for pushbroom images”, </a:t>
            </a:r>
            <a:r>
              <a:rPr sz="1400" lang="en"/>
              <a:t>ISPRS Annals of the Photogrammetry, Remote Sensing and Spatial Information Sciences, 2014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400"/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sz="1400" lang="en"/>
              <a:t>[2] C. de Franchis, E. Meinhardt-Llopis, J. Michel, J.-M. Morel, and G. Facciolo, “</a:t>
            </a:r>
            <a:r>
              <a:rPr sz="1400" lang="en" i="1"/>
              <a:t>Automatic sensor orientation refinement of Pléiades stereo images”, </a:t>
            </a:r>
            <a:r>
              <a:rPr sz="1400" lang="en"/>
              <a:t>IGARSS 2014.</a:t>
            </a:r>
          </a:p>
          <a:p>
            <a:pPr rtl="0" lvl="0" indent="-2286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800" i="1"/>
          </a:p>
          <a:p>
            <a:pPr rtl="0" lvl="0" indent="0" mar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sz="1400" lang="en"/>
              <a:t>[3] C. de Franchis, E. Meinhardt-Llopis, J. Michel, J.-M. Morel, and G. Facciolo, “</a:t>
            </a:r>
            <a:r>
              <a:rPr sz="1400" lang="en" i="1"/>
              <a:t>On stereo-rectification of pushbroom images”, </a:t>
            </a:r>
            <a:r>
              <a:rPr sz="1400" lang="en"/>
              <a:t>ICIP 2014.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400"/>
          </a:p>
          <a:p>
            <a:pPr rtl="0" lvl="0" indent="0" mar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sz="1400" lang="en"/>
              <a:t>[4] C. de Franchis, G. Facciolo, and E. Meinhardt-Llopis, </a:t>
            </a:r>
            <a:r>
              <a:rPr sz="1400" lang="en" i="1"/>
              <a:t>“s2p on-line demo”, </a:t>
            </a:r>
            <a:r>
              <a:rPr u="sng" sz="1400" lang="en">
                <a:solidFill>
                  <a:srgbClr val="1155CC"/>
                </a:solidFill>
                <a:hlinkClick r:id="rId3"/>
              </a:rPr>
              <a:t>http://dev.ipol.im/~carlo/s2p/</a:t>
            </a:r>
            <a:r>
              <a:rPr sz="1400" lang="en"/>
              <a:t>, 2014.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Why s2p ?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y="1281650" x="324875"/>
            <a:ext cy="3658799" cx="3033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➢"/>
            </a:pPr>
            <a:r>
              <a:rPr lang="en"/>
              <a:t>process </a:t>
            </a:r>
            <a:r>
              <a:rPr b="1" lang="en"/>
              <a:t>pushbroom</a:t>
            </a:r>
            <a:r>
              <a:rPr lang="en"/>
              <a:t> images with matching tools from the </a:t>
            </a:r>
            <a:r>
              <a:rPr b="1" lang="en"/>
              <a:t>stereo vision community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➢"/>
            </a:pPr>
            <a:r>
              <a:rPr lang="en"/>
              <a:t>more than </a:t>
            </a:r>
            <a:r>
              <a:rPr b="1" lang="en"/>
              <a:t>150 algorithms</a:t>
            </a:r>
            <a:r>
              <a:rPr lang="en"/>
              <a:t> listed on Middlebury pages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 indent="-3175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➢"/>
            </a:pPr>
            <a:r>
              <a:rPr lang="en"/>
              <a:t>all of them work with </a:t>
            </a:r>
            <a:r>
              <a:rPr b="1" lang="en"/>
              <a:t>rectified stereo images</a:t>
            </a:r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 t="11543" b="0" r="0" l="0"/>
          <a:stretch/>
        </p:blipFill>
        <p:spPr>
          <a:xfrm>
            <a:off y="-10724" x="3358075"/>
            <a:ext cy="5758749" cx="578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s2p alternatives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❖"/>
            </a:pPr>
            <a:r>
              <a:rPr lang="en"/>
              <a:t>Commercial:</a:t>
            </a:r>
          </a:p>
          <a:p>
            <a:pPr rtl="0" lvl="1" indent="-381000" marL="9144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33333"/>
              <a:buFont typeface="Arial"/>
              <a:buChar char="➢"/>
            </a:pPr>
            <a:r>
              <a:rPr sz="1800" lang="en"/>
              <a:t>Erdas Imagine</a:t>
            </a:r>
          </a:p>
          <a:p>
            <a:pPr rtl="0" lvl="1" indent="-381000" marL="9144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33333"/>
              <a:buFont typeface="Arial"/>
              <a:buChar char="➢"/>
            </a:pPr>
            <a:r>
              <a:rPr sz="1800" lang="en"/>
              <a:t>PCI Geomatica</a:t>
            </a:r>
          </a:p>
          <a:p>
            <a:pPr rtl="0" lvl="1" indent="-381000" marL="9144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33333"/>
              <a:buFont typeface="Arial"/>
              <a:buChar char="➢"/>
            </a:pPr>
            <a:r>
              <a:rPr sz="1800" lang="en"/>
              <a:t>Pixel Factory</a:t>
            </a:r>
          </a:p>
          <a:p>
            <a:pPr rtl="0" lvl="1" indent="-381000" marL="9144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33333"/>
              <a:buFont typeface="Arial"/>
              <a:buChar char="➢"/>
            </a:pPr>
            <a:r>
              <a:rPr sz="1800" lang="en"/>
              <a:t>Agisoft Photoscan</a:t>
            </a:r>
          </a:p>
          <a:p>
            <a:pPr rtl="0" lvl="1" indent="-381000" marL="9144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33333"/>
              <a:buFont typeface="Arial"/>
              <a:buChar char="➢"/>
            </a:pPr>
            <a:r>
              <a:rPr sz="1800" lang="en"/>
              <a:t>Smart3DCapture </a:t>
            </a:r>
          </a:p>
        </p:txBody>
      </p:sp>
      <p:sp>
        <p:nvSpPr>
          <p:cNvPr id="99" name="Shape 99"/>
          <p:cNvSpPr txBox="1"/>
          <p:nvPr>
            <p:ph idx="2" type="body"/>
          </p:nvPr>
        </p:nvSpPr>
        <p:spPr>
          <a:xfrm>
            <a:off y="1200150" x="4414075"/>
            <a:ext cy="3725699" cx="4272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❖"/>
            </a:pPr>
            <a:r>
              <a:rPr lang="en"/>
              <a:t>Academic:</a:t>
            </a:r>
          </a:p>
          <a:p>
            <a:pPr rtl="0" lvl="1" indent="-381000" marL="9144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80000"/>
              <a:buFont typeface="Arial"/>
              <a:buChar char="➢"/>
            </a:pPr>
            <a:r>
              <a:rPr lang="en"/>
              <a:t>no pushbroom:</a:t>
            </a:r>
          </a:p>
          <a:p>
            <a:pPr rtl="0" lvl="2" indent="-342900" marL="13716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■"/>
            </a:pPr>
            <a:r>
              <a:rPr sz="1800" lang="en"/>
              <a:t>SURE</a:t>
            </a:r>
          </a:p>
          <a:p>
            <a:pPr rtl="0" lvl="2" indent="-342900" marL="13716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■"/>
            </a:pPr>
            <a:r>
              <a:rPr sz="1800" lang="en"/>
              <a:t>PMVS2</a:t>
            </a:r>
          </a:p>
          <a:p>
            <a:pPr rtl="0" lvl="2" indent="-342900" marL="13716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■"/>
            </a:pPr>
            <a:r>
              <a:rPr sz="1800" lang="en"/>
              <a:t>OpenMVG</a:t>
            </a:r>
          </a:p>
          <a:p>
            <a:pPr rtl="0" lvl="1" indent="-342900" marL="9144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0000"/>
              <a:buFont typeface="Arial"/>
              <a:buChar char="➢"/>
            </a:pPr>
            <a:r>
              <a:rPr lang="en"/>
              <a:t>pushbroom</a:t>
            </a:r>
            <a:r>
              <a:rPr sz="1800" lang="en"/>
              <a:t>:</a:t>
            </a:r>
          </a:p>
          <a:p>
            <a:pPr rtl="0" lvl="2" indent="-342900" marL="13716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■"/>
            </a:pPr>
            <a:r>
              <a:rPr sz="1800" lang="en"/>
              <a:t>Micmac</a:t>
            </a:r>
          </a:p>
          <a:p>
            <a:pPr rtl="0" lvl="2" indent="-342900" marL="13716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■"/>
            </a:pPr>
            <a:r>
              <a:rPr sz="1800" lang="en"/>
              <a:t>ASP</a:t>
            </a:r>
          </a:p>
          <a:p>
            <a:pPr rtl="0" lvl="2" indent="-342900" marL="13716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■"/>
            </a:pPr>
            <a:r>
              <a:rPr sz="1800" lang="en"/>
              <a:t>COSI-Corr</a:t>
            </a:r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877959" x="3020925"/>
            <a:ext cy="369400" cx="119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346118" x="3125000"/>
            <a:ext cy="369400" cx="369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2" name="Shape 102"/>
          <p:cNvGrpSpPr/>
          <p:nvPr/>
        </p:nvGrpSpPr>
        <p:grpSpPr>
          <a:xfrm>
            <a:off y="3691725" x="7108950"/>
            <a:ext cy="1037275" cx="1738775"/>
            <a:chOff y="3691725" x="7108950"/>
            <a:chExt cy="1037275" cx="1738775"/>
          </a:xfrm>
        </p:grpSpPr>
        <p:sp>
          <p:nvSpPr>
            <p:cNvPr id="103" name="Shape 103"/>
            <p:cNvSpPr txBox="1"/>
            <p:nvPr/>
          </p:nvSpPr>
          <p:spPr>
            <a:xfrm>
              <a:off y="3871600" x="7446725"/>
              <a:ext cy="857400" cx="1401000"/>
            </a:xfrm>
            <a:prstGeom prst="rect">
              <a:avLst/>
            </a:prstGeom>
            <a:noFill/>
            <a:ln>
              <a:noFill/>
            </a:ln>
          </p:spPr>
          <p:txBody>
            <a:bodyPr bIns="91425" rIns="91425" lIns="91425" tIns="91425" anchor="t" anchorCtr="0">
              <a:noAutofit/>
            </a:bodyPr>
            <a:lstStyle/>
            <a:p>
              <a:pPr rtl="0" lvl="0">
                <a:spcBef>
                  <a:spcPts val="0"/>
                </a:spcBef>
                <a:buNone/>
              </a:pPr>
              <a:r>
                <a:rPr lang="en">
                  <a:solidFill>
                    <a:srgbClr val="FF0000"/>
                  </a:solidFill>
                </a:rPr>
                <a:t>no epipolar rectification</a:t>
              </a:r>
            </a:p>
          </p:txBody>
        </p:sp>
        <p:sp>
          <p:nvSpPr>
            <p:cNvPr id="104" name="Shape 104"/>
            <p:cNvSpPr/>
            <p:nvPr/>
          </p:nvSpPr>
          <p:spPr>
            <a:xfrm>
              <a:off y="3691725" x="7108950"/>
              <a:ext cy="956050" cx="140400"/>
            </a:xfrm>
            <a:custGeom>
              <a:pathLst>
                <a:path w="5616" extrusionOk="0" h="38242">
                  <a:moveTo>
                    <a:pt y="0" x="0"/>
                  </a:moveTo>
                  <a:cubicBezTo>
                    <a:pt y="11422" x="5709"/>
                    <a:pt y="26823" x="7988"/>
                    <a:pt y="38242" x="2272"/>
                  </a:cubicBez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round/>
              <a:headEnd w="lg" len="lg" type="none"/>
              <a:tailEnd w="lg" len="lg" type="none"/>
            </a:ln>
          </p:spPr>
        </p:sp>
      </p:grpSp>
      <p:pic>
        <p:nvPicPr>
          <p:cNvPr id="105" name="Shape 10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2784898" x="2887529"/>
            <a:ext cy="316256" cx="1398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3615600" x="3219050"/>
            <a:ext cy="374768" cx="139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3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Pushbroom cameras aren’t pinhole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198775" x="757875"/>
            <a:ext cy="2495600" cx="303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y="3612425" x="457200"/>
            <a:ext cy="607500" cx="3590700"/>
          </a:xfrm>
          <a:prstGeom prst="rect">
            <a:avLst/>
          </a:prstGeom>
          <a:noFill/>
          <a:ln>
            <a:noFill/>
          </a:ln>
        </p:spPr>
        <p:txBody>
          <a:bodyPr bIns="82950" rIns="82950" lIns="82950" tIns="82950" anchor="t" anchorCtr="0">
            <a:noAutofit/>
          </a:bodyPr>
          <a:lstStyle/>
          <a:p>
            <a:pPr rtl="0" lvl="0" indent="0" marL="0">
              <a:spcBef>
                <a:spcPts val="0"/>
              </a:spcBef>
              <a:buClr>
                <a:schemeClr val="dk1"/>
              </a:buClr>
              <a:buSzPct val="55555"/>
              <a:buFont typeface="Arial"/>
              <a:buNone/>
            </a:pPr>
            <a:r>
              <a:rPr u="sng" sz="1800" lang="en">
                <a:solidFill>
                  <a:schemeClr val="hlink"/>
                </a:solidFill>
                <a:hlinkClick r:id="rId4"/>
              </a:rPr>
              <a:t>The mystery of rainbow airplanes</a:t>
            </a:r>
          </a:p>
        </p:txBody>
      </p:sp>
      <p:grpSp>
        <p:nvGrpSpPr>
          <p:cNvPr id="115" name="Shape 115"/>
          <p:cNvGrpSpPr/>
          <p:nvPr/>
        </p:nvGrpSpPr>
        <p:grpSpPr>
          <a:xfrm>
            <a:off y="1198776" x="4104970"/>
            <a:ext cy="2861399" cx="4121880"/>
            <a:chOff y="1198776" x="4104970"/>
            <a:chExt cy="2861399" cx="4121880"/>
          </a:xfrm>
        </p:grpSpPr>
        <p:pic>
          <p:nvPicPr>
            <p:cNvPr id="116" name="Shape 11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y="1198776" x="6141800"/>
              <a:ext cy="2861399" cx="208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Shape 11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y="1887633" x="4104970"/>
              <a:ext cy="1205734" cx="16982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8" name="Shape 118"/>
          <p:cNvSpPr txBox="1"/>
          <p:nvPr>
            <p:ph idx="2" type="body"/>
          </p:nvPr>
        </p:nvSpPr>
        <p:spPr>
          <a:xfrm>
            <a:off y="4003050" x="457200"/>
            <a:ext cy="922799" cx="8229600"/>
          </a:xfrm>
          <a:prstGeom prst="rect">
            <a:avLst/>
          </a:prstGeom>
        </p:spPr>
        <p:txBody>
          <a:bodyPr bIns="82950" rIns="82950" lIns="82950" tIns="82950" anchor="t" anchorCtr="0">
            <a:noAutofit/>
          </a:bodyPr>
          <a:lstStyle/>
          <a:p>
            <a:pPr rtl="0" lvl="0" indent="0" marL="0">
              <a:spcBef>
                <a:spcPts val="0"/>
              </a:spcBef>
              <a:buNone/>
            </a:pPr>
            <a:r>
              <a:rPr sz="2200" lang="en"/>
              <a:t>Problem: no epipolar rectification for pushbroom cameras</a:t>
            </a:r>
          </a:p>
          <a:p>
            <a:pPr rtl="0" lvl="0">
              <a:spcBef>
                <a:spcPts val="0"/>
              </a:spcBef>
              <a:buNone/>
            </a:pPr>
            <a:r>
              <a:rPr sz="1400" lang="en">
                <a:solidFill>
                  <a:schemeClr val="dk2"/>
                </a:solidFill>
              </a:rPr>
              <a:t>“Linear Pushbroom Cameras”, Hartley and Gupta, PAMI 1997</a:t>
            </a:r>
            <a:r>
              <a:rPr sz="2200" lang="en"/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114558" x="-4264"/>
            <a:ext cy="3037300" cx="456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308443" x="4525128"/>
            <a:ext cy="2692056" cx="445909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>
            <p:ph idx="1" type="body"/>
          </p:nvPr>
        </p:nvSpPr>
        <p:spPr>
          <a:xfrm>
            <a:off y="1200150" x="4757428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algn="ctr"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algn="ctr"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algn="ctr"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algn="ctr"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algn="l"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algn="ctr" rtl="0" lvl="0">
              <a:spcBef>
                <a:spcPts val="0"/>
              </a:spcBef>
              <a:buNone/>
            </a:pPr>
            <a:r>
              <a:rPr lang="en"/>
              <a:t>Pushbroom</a:t>
            </a:r>
          </a:p>
        </p:txBody>
      </p:sp>
      <p:sp>
        <p:nvSpPr>
          <p:cNvPr id="126" name="Shape 126"/>
          <p:cNvSpPr txBox="1"/>
          <p:nvPr>
            <p:ph type="title"/>
          </p:nvPr>
        </p:nvSpPr>
        <p:spPr>
          <a:xfrm>
            <a:off y="212750" x="474150"/>
            <a:ext cy="857400" cx="81956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The epipolar rectification problem</a:t>
            </a:r>
          </a:p>
        </p:txBody>
      </p:sp>
      <p:sp>
        <p:nvSpPr>
          <p:cNvPr id="127" name="Shape 127"/>
          <p:cNvSpPr txBox="1"/>
          <p:nvPr>
            <p:ph idx="2" type="body"/>
          </p:nvPr>
        </p:nvSpPr>
        <p:spPr>
          <a:xfrm>
            <a:off y="1279725" x="278535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algn="ctr"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algn="ctr"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algn="ctr"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algn="ctr"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algn="l"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algn="ctr" rtl="0" lvl="0">
              <a:spcBef>
                <a:spcPts val="0"/>
              </a:spcBef>
              <a:buNone/>
            </a:pPr>
            <a:r>
              <a:rPr lang="en"/>
              <a:t>Pinhole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y="2335325" x="6396000"/>
            <a:ext cy="646499" cx="984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ruled quadric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y="2716325" x="1824000"/>
            <a:ext cy="646499" cx="984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plane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Why epipolar rectification?</a:t>
            </a: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y="2018625" x="457200"/>
            <a:ext cy="29834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Consequences: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rectified images are an intermediate product,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there is no need for large rectified images,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we can use small tiles!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y="1330175" x="457200"/>
            <a:ext cy="6122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sz="3000" lang="en">
                <a:solidFill>
                  <a:schemeClr val="dk1"/>
                </a:solidFill>
              </a:rPr>
              <a:t>To reduce matching exploration from 2D to 1D.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Local epipolar rectification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y="1047750" x="457200"/>
            <a:ext cy="40079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l" rtl="0" lvl="0">
              <a:spcBef>
                <a:spcPts val="0"/>
              </a:spcBef>
              <a:buNone/>
            </a:pPr>
            <a:r>
              <a:rPr lang="en"/>
              <a:t>Sensor far away from scene: 700 km </a:t>
            </a:r>
            <a:r>
              <a:rPr sz="2400" lang="en"/>
              <a:t>(Pléiades)</a:t>
            </a:r>
          </a:p>
          <a:p>
            <a:pPr algn="l" rtl="0" lvl="0">
              <a:spcBef>
                <a:spcPts val="0"/>
              </a:spcBef>
              <a:buNone/>
            </a:pPr>
            <a:r>
              <a:rPr lang="en"/>
              <a:t>Moreover, on a 1km x 1km tile: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ground altitude differences: &lt; 1 km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narrow angular field of view: &lt; 0.1°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short acquisition time: &lt; 0.2 s</a:t>
            </a:r>
          </a:p>
          <a:p>
            <a:pPr rtl="0" lvl="1" indent="-381000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sensor traveled distance: &lt; 2 km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Consequence: the camera behaves as an </a:t>
            </a:r>
            <a:r>
              <a:rPr b="1" lang="en"/>
              <a:t>affine camera</a:t>
            </a:r>
            <a:r>
              <a:rPr lang="en"/>
              <a:t> thus the tiles can be rectified.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Validation of the local rectification</a:t>
            </a:r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y="1200150" x="457200"/>
            <a:ext cy="641099" cx="11222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error: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rPr lang="en"/>
              <a:t>  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4354388" x="525500"/>
            <a:ext cy="293374" cx="27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253350" x="1690974"/>
            <a:ext cy="641100" cx="5356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2463650" x="4411700"/>
            <a:ext cy="912124" cx="4630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2121000" x="525500"/>
            <a:ext cy="1590649" cx="373947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/>
          <p:nvPr/>
        </p:nvSpPr>
        <p:spPr>
          <a:xfrm>
            <a:off y="4146175" x="831050"/>
            <a:ext cy="641099" cx="3829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000" lang="en"/>
              <a:t>: fundamental matrix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4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