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0" r:id="rId2"/>
  </p:sldMasterIdLst>
  <p:notesMasterIdLst>
    <p:notesMasterId r:id="rId38"/>
  </p:notesMasterIdLst>
  <p:handoutMasterIdLst>
    <p:handoutMasterId r:id="rId39"/>
  </p:handoutMasterIdLst>
  <p:sldIdLst>
    <p:sldId id="386" r:id="rId3"/>
    <p:sldId id="446" r:id="rId4"/>
    <p:sldId id="447" r:id="rId5"/>
    <p:sldId id="449" r:id="rId6"/>
    <p:sldId id="448" r:id="rId7"/>
    <p:sldId id="481" r:id="rId8"/>
    <p:sldId id="450" r:id="rId9"/>
    <p:sldId id="451" r:id="rId10"/>
    <p:sldId id="453" r:id="rId11"/>
    <p:sldId id="483" r:id="rId12"/>
    <p:sldId id="484" r:id="rId13"/>
    <p:sldId id="486" r:id="rId14"/>
    <p:sldId id="485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460" r:id="rId30"/>
    <p:sldId id="501" r:id="rId31"/>
    <p:sldId id="502" r:id="rId32"/>
    <p:sldId id="503" r:id="rId33"/>
    <p:sldId id="405" r:id="rId34"/>
    <p:sldId id="463" r:id="rId35"/>
    <p:sldId id="477" r:id="rId36"/>
    <p:sldId id="456" r:id="rId37"/>
  </p:sldIdLst>
  <p:sldSz cx="9144000" cy="6858000" type="screen4x3"/>
  <p:notesSz cx="6723063" cy="9853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8399C761-6FBB-4B5C-AF43-60DC22E64EAE}">
          <p14:sldIdLst>
            <p14:sldId id="386"/>
            <p14:sldId id="446"/>
            <p14:sldId id="447"/>
            <p14:sldId id="449"/>
            <p14:sldId id="448"/>
            <p14:sldId id="481"/>
            <p14:sldId id="450"/>
            <p14:sldId id="451"/>
            <p14:sldId id="453"/>
            <p14:sldId id="483"/>
            <p14:sldId id="484"/>
            <p14:sldId id="486"/>
            <p14:sldId id="485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460"/>
            <p14:sldId id="501"/>
            <p14:sldId id="502"/>
            <p14:sldId id="503"/>
            <p14:sldId id="405"/>
            <p14:sldId id="463"/>
            <p14:sldId id="477"/>
            <p14:sldId id="45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33CC"/>
    <a:srgbClr val="600000"/>
    <a:srgbClr val="CA9936"/>
    <a:srgbClr val="979797"/>
    <a:srgbClr val="7C828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9" autoAdjust="0"/>
    <p:restoredTop sz="93502" autoAdjust="0"/>
  </p:normalViewPr>
  <p:slideViewPr>
    <p:cSldViewPr>
      <p:cViewPr>
        <p:scale>
          <a:sx n="80" d="100"/>
          <a:sy n="80" d="100"/>
        </p:scale>
        <p:origin x="-18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86" y="-78"/>
      </p:cViewPr>
      <p:guideLst>
        <p:guide orient="horz" pos="3103"/>
        <p:guide pos="211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063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3062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11912F6-54BB-4BB0-A571-F84D327654AB}" type="datetimeFigureOut">
              <a:rPr lang="en-US"/>
              <a:pPr>
                <a:defRPr/>
              </a:pPr>
              <a:t>11/13/2014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9900"/>
            <a:ext cx="2913063" cy="492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413" y="9359900"/>
            <a:ext cx="2913062" cy="492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116D0AC-8973-40F0-A64E-F301FB00A1C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46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413" y="0"/>
            <a:ext cx="29130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22837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79950"/>
            <a:ext cx="537845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9900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413" y="9359900"/>
            <a:ext cx="29130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2E67526-D11B-431B-B020-9388FC02E3E6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942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4986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The </a:t>
            </a:r>
            <a:r>
              <a:rPr lang="fr-FR" dirty="0" err="1" smtClean="0"/>
              <a:t>elaborated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first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refine</a:t>
            </a:r>
            <a:r>
              <a:rPr lang="fr-FR" baseline="0" dirty="0" smtClean="0"/>
              <a:t> the image-to-image and image-to-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tie</a:t>
            </a:r>
            <a:r>
              <a:rPr lang="fr-FR" baseline="0" dirty="0" smtClean="0"/>
              <a:t> points and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Once the </a:t>
            </a:r>
            <a:r>
              <a:rPr lang="fr-FR" baseline="0" dirty="0" err="1" smtClean="0"/>
              <a:t>orienations</a:t>
            </a:r>
            <a:r>
              <a:rPr lang="fr-FR" baseline="0" dirty="0" smtClean="0"/>
              <a:t> are correct </a:t>
            </a:r>
            <a:r>
              <a:rPr lang="fr-FR" baseline="0" dirty="0" err="1" smtClean="0"/>
              <a:t>stereo-photogrammetry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employed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digitial</a:t>
            </a:r>
            <a:r>
              <a:rPr lang="fr-FR" baseline="0" dirty="0" smtClean="0"/>
              <a:t> surface model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Which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correct the </a:t>
            </a:r>
            <a:r>
              <a:rPr lang="fr-FR" baseline="0" dirty="0" err="1" smtClean="0"/>
              <a:t>topographic</a:t>
            </a:r>
            <a:r>
              <a:rPr lang="fr-FR" baseline="0" dirty="0" smtClean="0"/>
              <a:t> distorsion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images – a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commonly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as orthorectification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sub-pixel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correlaion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on the orthorectified images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a post-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routing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noise and false matches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gave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to four points </a:t>
            </a:r>
            <a:r>
              <a:rPr lang="fr-FR" baseline="0" dirty="0" err="1" smtClean="0"/>
              <a:t>beeing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image orientation,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DSM , of cause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dispalcement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influence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carried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The </a:t>
            </a:r>
            <a:r>
              <a:rPr lang="fr-FR" dirty="0" err="1" smtClean="0"/>
              <a:t>elaborated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first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refine</a:t>
            </a:r>
            <a:r>
              <a:rPr lang="fr-FR" baseline="0" dirty="0" smtClean="0"/>
              <a:t> the image-to-image and image-to-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tie</a:t>
            </a:r>
            <a:r>
              <a:rPr lang="fr-FR" baseline="0" dirty="0" smtClean="0"/>
              <a:t> points and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Once the </a:t>
            </a:r>
            <a:r>
              <a:rPr lang="fr-FR" baseline="0" dirty="0" err="1" smtClean="0"/>
              <a:t>orienations</a:t>
            </a:r>
            <a:r>
              <a:rPr lang="fr-FR" baseline="0" dirty="0" smtClean="0"/>
              <a:t> are correct </a:t>
            </a:r>
            <a:r>
              <a:rPr lang="fr-FR" baseline="0" dirty="0" err="1" smtClean="0"/>
              <a:t>stereo-photogrammetry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employed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digitial</a:t>
            </a:r>
            <a:r>
              <a:rPr lang="fr-FR" baseline="0" dirty="0" smtClean="0"/>
              <a:t> surface model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Which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correct the </a:t>
            </a:r>
            <a:r>
              <a:rPr lang="fr-FR" baseline="0" dirty="0" err="1" smtClean="0"/>
              <a:t>topographic</a:t>
            </a:r>
            <a:r>
              <a:rPr lang="fr-FR" baseline="0" dirty="0" smtClean="0"/>
              <a:t> distorsion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images – a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commonly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as orthorectification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sub-pixel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correlaion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on the orthorectified images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a post-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routing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noise and false matches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gave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to four points </a:t>
            </a:r>
            <a:r>
              <a:rPr lang="fr-FR" baseline="0" dirty="0" err="1" smtClean="0"/>
              <a:t>beeing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image orientation,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DSM , of cause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dispalcement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influence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carried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The </a:t>
            </a:r>
            <a:r>
              <a:rPr lang="fr-FR" dirty="0" err="1" smtClean="0"/>
              <a:t>elaborated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first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refine</a:t>
            </a:r>
            <a:r>
              <a:rPr lang="fr-FR" baseline="0" dirty="0" smtClean="0"/>
              <a:t> the image-to-image and image-to-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tie</a:t>
            </a:r>
            <a:r>
              <a:rPr lang="fr-FR" baseline="0" dirty="0" smtClean="0"/>
              <a:t> points and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Once the </a:t>
            </a:r>
            <a:r>
              <a:rPr lang="fr-FR" baseline="0" dirty="0" err="1" smtClean="0"/>
              <a:t>orienations</a:t>
            </a:r>
            <a:r>
              <a:rPr lang="fr-FR" baseline="0" dirty="0" smtClean="0"/>
              <a:t> are correct </a:t>
            </a:r>
            <a:r>
              <a:rPr lang="fr-FR" baseline="0" dirty="0" err="1" smtClean="0"/>
              <a:t>stereo-photogrammetry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employed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digitial</a:t>
            </a:r>
            <a:r>
              <a:rPr lang="fr-FR" baseline="0" dirty="0" smtClean="0"/>
              <a:t> surface model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Which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correct the </a:t>
            </a:r>
            <a:r>
              <a:rPr lang="fr-FR" baseline="0" dirty="0" err="1" smtClean="0"/>
              <a:t>topographic</a:t>
            </a:r>
            <a:r>
              <a:rPr lang="fr-FR" baseline="0" dirty="0" smtClean="0"/>
              <a:t> distorsion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images – a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commonly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as orthorectification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sub-pixel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correlaion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on the orthorectified images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a post-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routing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noise and false matches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gave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to four points </a:t>
            </a:r>
            <a:r>
              <a:rPr lang="fr-FR" baseline="0" dirty="0" err="1" smtClean="0"/>
              <a:t>beeing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image orientation,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DSM , of cause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dispalcement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influence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carried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The </a:t>
            </a:r>
            <a:r>
              <a:rPr lang="fr-FR" dirty="0" err="1" smtClean="0"/>
              <a:t>elaborated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first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refine</a:t>
            </a:r>
            <a:r>
              <a:rPr lang="fr-FR" baseline="0" dirty="0" smtClean="0"/>
              <a:t> the image-to-image and image-to-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tie</a:t>
            </a:r>
            <a:r>
              <a:rPr lang="fr-FR" baseline="0" dirty="0" smtClean="0"/>
              <a:t> points and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Once the </a:t>
            </a:r>
            <a:r>
              <a:rPr lang="fr-FR" baseline="0" dirty="0" err="1" smtClean="0"/>
              <a:t>orienations</a:t>
            </a:r>
            <a:r>
              <a:rPr lang="fr-FR" baseline="0" dirty="0" smtClean="0"/>
              <a:t> are correct </a:t>
            </a:r>
            <a:r>
              <a:rPr lang="fr-FR" baseline="0" dirty="0" err="1" smtClean="0"/>
              <a:t>stereo-photogrammetry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employed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digitial</a:t>
            </a:r>
            <a:r>
              <a:rPr lang="fr-FR" baseline="0" dirty="0" smtClean="0"/>
              <a:t> surface model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Which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correct the </a:t>
            </a:r>
            <a:r>
              <a:rPr lang="fr-FR" baseline="0" dirty="0" err="1" smtClean="0"/>
              <a:t>topographic</a:t>
            </a:r>
            <a:r>
              <a:rPr lang="fr-FR" baseline="0" dirty="0" smtClean="0"/>
              <a:t> distorsion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images – a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commonly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as orthorectification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sub-pixel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correlaion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on the orthorectified images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a post-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routing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noise and false matches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gave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to four points </a:t>
            </a:r>
            <a:r>
              <a:rPr lang="fr-FR" baseline="0" dirty="0" err="1" smtClean="0"/>
              <a:t>beeing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image orientation,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DSM , of cause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dispalcement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influence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carried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98525" y="749300"/>
            <a:ext cx="4924425" cy="36941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98525" y="749300"/>
            <a:ext cx="4924425" cy="36941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The </a:t>
            </a:r>
            <a:r>
              <a:rPr lang="fr-FR" dirty="0" err="1" smtClean="0"/>
              <a:t>elaborated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first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refine</a:t>
            </a:r>
            <a:r>
              <a:rPr lang="fr-FR" baseline="0" dirty="0" smtClean="0"/>
              <a:t> the image-to-image and image-to-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tie</a:t>
            </a:r>
            <a:r>
              <a:rPr lang="fr-FR" baseline="0" dirty="0" smtClean="0"/>
              <a:t> points and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Once the </a:t>
            </a:r>
            <a:r>
              <a:rPr lang="fr-FR" baseline="0" dirty="0" err="1" smtClean="0"/>
              <a:t>orienations</a:t>
            </a:r>
            <a:r>
              <a:rPr lang="fr-FR" baseline="0" dirty="0" smtClean="0"/>
              <a:t> are correct </a:t>
            </a:r>
            <a:r>
              <a:rPr lang="fr-FR" baseline="0" dirty="0" err="1" smtClean="0"/>
              <a:t>stereo-photogrammetry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employed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digitial</a:t>
            </a:r>
            <a:r>
              <a:rPr lang="fr-FR" baseline="0" dirty="0" smtClean="0"/>
              <a:t> surface model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Which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correct the </a:t>
            </a:r>
            <a:r>
              <a:rPr lang="fr-FR" baseline="0" dirty="0" err="1" smtClean="0"/>
              <a:t>topographic</a:t>
            </a:r>
            <a:r>
              <a:rPr lang="fr-FR" baseline="0" dirty="0" smtClean="0"/>
              <a:t> distorsion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images – a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commonly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as orthorectification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sub-pixel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correlaion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on the orthorectified images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a post-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routing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noise and false matches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gave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to four points </a:t>
            </a:r>
            <a:r>
              <a:rPr lang="fr-FR" baseline="0" dirty="0" err="1" smtClean="0"/>
              <a:t>beeing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image orientation,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DSM , of cause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dispalcement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influence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carried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The </a:t>
            </a:r>
            <a:r>
              <a:rPr lang="fr-FR" dirty="0" err="1" smtClean="0"/>
              <a:t>elaborated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first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refine</a:t>
            </a:r>
            <a:r>
              <a:rPr lang="fr-FR" baseline="0" dirty="0" smtClean="0"/>
              <a:t> the image-to-image and image-to-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tie</a:t>
            </a:r>
            <a:r>
              <a:rPr lang="fr-FR" baseline="0" dirty="0" smtClean="0"/>
              <a:t> points and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Once the </a:t>
            </a:r>
            <a:r>
              <a:rPr lang="fr-FR" baseline="0" dirty="0" err="1" smtClean="0"/>
              <a:t>orienations</a:t>
            </a:r>
            <a:r>
              <a:rPr lang="fr-FR" baseline="0" dirty="0" smtClean="0"/>
              <a:t> are correct </a:t>
            </a:r>
            <a:r>
              <a:rPr lang="fr-FR" baseline="0" dirty="0" err="1" smtClean="0"/>
              <a:t>stereo-photogrammetry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employed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digitial</a:t>
            </a:r>
            <a:r>
              <a:rPr lang="fr-FR" baseline="0" dirty="0" smtClean="0"/>
              <a:t> surface model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Which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correct the </a:t>
            </a:r>
            <a:r>
              <a:rPr lang="fr-FR" baseline="0" dirty="0" err="1" smtClean="0"/>
              <a:t>topographic</a:t>
            </a:r>
            <a:r>
              <a:rPr lang="fr-FR" baseline="0" dirty="0" smtClean="0"/>
              <a:t> distorsion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images – a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commonly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as orthorectification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sub-pixel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correlaion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on the orthorectified images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a post-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routing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noise and false matches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gave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to four points </a:t>
            </a:r>
            <a:r>
              <a:rPr lang="fr-FR" baseline="0" dirty="0" err="1" smtClean="0"/>
              <a:t>beeing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image orientation,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DSM , of cause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dispalcement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influence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carried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The </a:t>
            </a:r>
            <a:r>
              <a:rPr lang="fr-FR" dirty="0" err="1" smtClean="0"/>
              <a:t>elaborated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chain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first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refine</a:t>
            </a:r>
            <a:r>
              <a:rPr lang="fr-FR" baseline="0" dirty="0" smtClean="0"/>
              <a:t> the image-to-image and image-to-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orientation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tie</a:t>
            </a:r>
            <a:r>
              <a:rPr lang="fr-FR" baseline="0" dirty="0" smtClean="0"/>
              <a:t> points and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Once the </a:t>
            </a:r>
            <a:r>
              <a:rPr lang="fr-FR" baseline="0" dirty="0" err="1" smtClean="0"/>
              <a:t>orienations</a:t>
            </a:r>
            <a:r>
              <a:rPr lang="fr-FR" baseline="0" dirty="0" smtClean="0"/>
              <a:t> are correct </a:t>
            </a:r>
            <a:r>
              <a:rPr lang="fr-FR" baseline="0" dirty="0" err="1" smtClean="0"/>
              <a:t>stereo-photogrammetry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employed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digitial</a:t>
            </a:r>
            <a:r>
              <a:rPr lang="fr-FR" baseline="0" dirty="0" smtClean="0"/>
              <a:t> surface model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Which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correct the </a:t>
            </a:r>
            <a:r>
              <a:rPr lang="fr-FR" baseline="0" dirty="0" err="1" smtClean="0"/>
              <a:t>topographic</a:t>
            </a:r>
            <a:r>
              <a:rPr lang="fr-FR" baseline="0" dirty="0" smtClean="0"/>
              <a:t> distorsion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images – a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commonly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as orthorectification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sub-pixel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correlaion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on the orthorectified images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a post-</a:t>
            </a:r>
            <a:r>
              <a:rPr lang="fr-FR" baseline="0" dirty="0" err="1" smtClean="0"/>
              <a:t>processing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routing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noise and false matches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gave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to four points </a:t>
            </a:r>
            <a:r>
              <a:rPr lang="fr-FR" baseline="0" dirty="0" err="1" smtClean="0"/>
              <a:t>beeing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image orientation,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DSM , of cause the </a:t>
            </a:r>
            <a:r>
              <a:rPr lang="fr-FR" baseline="0" dirty="0" err="1" smtClean="0"/>
              <a:t>accuracy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dispalcement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influence of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carried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Ground</a:t>
            </a:r>
            <a:r>
              <a:rPr lang="fr-FR" baseline="0" dirty="0" smtClean="0"/>
              <a:t> control points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67526-D11B-431B-B020-9388FC02E3E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8644" y="217733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8644" y="3567980"/>
            <a:ext cx="6788150" cy="1101725"/>
          </a:xfrm>
        </p:spPr>
        <p:txBody>
          <a:bodyPr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393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0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76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6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9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7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78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7790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>
                <a:cs typeface="+mn-cs"/>
              </a:defRPr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8CAE1C-CED6-4FDA-BEAB-011B3814F0A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0BCF40-C632-4AC8-A6CB-82B4AC4FB904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752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7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093F1-17F2-43CF-8445-1AB3C6B03C28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DF46F-5732-4A91-B78B-024AAFC2230B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42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  <a:endParaRPr lang="en-US" sz="60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872E4A-BBC6-4531-8189-4AF1F219FFE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DD0EC4-0388-48D7-9704-85042948FAAB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38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  <a:endParaRPr lang="en-US" sz="60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9C7201-4F35-4DBB-B403-2000C3439FE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6FB52C-20D1-47FB-B35C-B663D1B6DD11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56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8072462" cy="400052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5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  <a:endParaRPr lang="en-US" sz="60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84789E-CF68-4A01-8319-93889DB50CD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833E71-777F-42B0-8D3C-C2379C99C40D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93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4546800" cy="441550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5670000" y="1713600"/>
            <a:ext cx="3189600" cy="4323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  <a:endParaRPr lang="en-US" sz="60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B791E1-FAC5-4E3F-8710-36670321EBD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BAC88F-9226-41FF-A040-CB46ED3CF64F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0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071538" y="1641599"/>
            <a:ext cx="8072462" cy="39996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5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  <a:endParaRPr lang="en-US" sz="60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702ED-C72F-46F0-A220-CDD76343345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0C5215-FF32-4CFF-896F-F61576E63AA8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49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B84B-DCB0-4201-86FD-E89D516D4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3C31-A5D5-4D18-A972-289F8D163E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0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332538"/>
            <a:ext cx="2019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2051050"/>
            <a:ext cx="780097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/>
            </a:lvl1pPr>
          </a:lstStyle>
          <a:p>
            <a:pPr>
              <a:defRPr/>
            </a:pPr>
            <a:fld id="{0170D586-DE3D-4430-9D12-93AD6FD2B5B2}" type="datetime1">
              <a:rPr lang="en-GB"/>
              <a:pPr>
                <a:defRPr/>
              </a:pPr>
              <a:t>13/11/2014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/>
            </a:lvl1pPr>
          </a:lstStyle>
          <a:p>
            <a:pPr>
              <a:defRPr/>
            </a:pPr>
            <a:r>
              <a:rPr lang="en-US"/>
              <a:t>To modify choose 'Insert' then 'Header and footer'</a:t>
            </a: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/>
            </a:lvl1pPr>
          </a:lstStyle>
          <a:p>
            <a:pPr>
              <a:defRPr/>
            </a:pPr>
            <a:fld id="{B80DCA25-46C4-4314-9004-774884CEA4EC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1079500" y="1636713"/>
            <a:ext cx="80724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2" name="Picture 4" descr="Itc_logo transpara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010275"/>
            <a:ext cx="508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1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92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ADB84B-DCB0-4201-86FD-E89D516D4E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11/13/2014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883C31-A5D5-4D18-A972-289F8D163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12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7721"/>
            <a:ext cx="1669849" cy="99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smsc.cnes.fr/IcPLEIADES/pleiades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4" y="-24601"/>
            <a:ext cx="1271688" cy="95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2" b="57898"/>
          <a:stretch/>
        </p:blipFill>
        <p:spPr bwMode="auto">
          <a:xfrm>
            <a:off x="2895600" y="-6882"/>
            <a:ext cx="1879456" cy="9437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22558" b="20646"/>
          <a:stretch/>
        </p:blipFill>
        <p:spPr bwMode="auto">
          <a:xfrm>
            <a:off x="4784888" y="-6881"/>
            <a:ext cx="2398446" cy="9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0" y="5997377"/>
            <a:ext cx="9144000" cy="86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1" rIns="91384" bIns="45691" rtlCol="0" anchor="ctr"/>
          <a:lstStyle/>
          <a:p>
            <a:pPr algn="ctr" defTabSz="91394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9" name="Picture 2" descr="C:\Documents and Settings\stumpf24883\Desktop\Work in progress\Crack extraction\Poster EGU\revised\Logos\Live.t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903" y="6145762"/>
            <a:ext cx="624577" cy="62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Documents and Settings\stumpf24883\Desktop\Work in progress\Crack extraction\Poster EGU\revised\Logos\CNRS_logo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432" y="6101878"/>
            <a:ext cx="726045" cy="6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150053"/>
            <a:ext cx="1371600" cy="63174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257"/>
            <a:ext cx="9144000" cy="504186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0" y="-6881"/>
            <a:ext cx="7170198" cy="943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1" rIns="91384" bIns="45691" rtlCol="0" anchor="ctr"/>
          <a:lstStyle/>
          <a:p>
            <a:pPr algn="ctr" defTabSz="91394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170198" y="-6274"/>
            <a:ext cx="1973802" cy="943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1" rIns="91384" bIns="45691" rtlCol="0" anchor="ctr"/>
          <a:lstStyle/>
          <a:p>
            <a:pPr algn="ctr" defTabSz="91394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4599" y="152400"/>
            <a:ext cx="1863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615"/>
            <a:r>
              <a:rPr lang="fr-FR" b="1" dirty="0" err="1" smtClean="0"/>
              <a:t>Seminaire</a:t>
            </a:r>
            <a:r>
              <a:rPr lang="fr-FR" b="1" dirty="0" smtClean="0"/>
              <a:t> IPGP, 14 </a:t>
            </a:r>
            <a:r>
              <a:rPr lang="fr-FR" b="1" dirty="0" err="1" smtClean="0"/>
              <a:t>Nov</a:t>
            </a:r>
            <a:endParaRPr lang="en-US" b="1" dirty="0">
              <a:cs typeface="Arial" charset="0"/>
            </a:endParaRPr>
          </a:p>
        </p:txBody>
      </p:sp>
      <p:sp>
        <p:nvSpPr>
          <p:cNvPr id="28" name="Title 3"/>
          <p:cNvSpPr>
            <a:spLocks noGrp="1"/>
          </p:cNvSpPr>
          <p:nvPr>
            <p:ph type="ctrTitle"/>
          </p:nvPr>
        </p:nvSpPr>
        <p:spPr bwMode="auto">
          <a:xfrm>
            <a:off x="228600" y="1295400"/>
            <a:ext cx="87630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900" cap="none" dirty="0" smtClean="0"/>
              <a:t/>
            </a:r>
            <a:br>
              <a:rPr lang="en-US" sz="2900" cap="none" dirty="0" smtClean="0"/>
            </a:br>
            <a:r>
              <a:rPr lang="en-US" sz="2900" cap="none" dirty="0" smtClean="0"/>
              <a:t/>
            </a:r>
            <a:br>
              <a:rPr lang="en-US" sz="2900" cap="none" dirty="0" smtClean="0"/>
            </a:br>
            <a:r>
              <a:rPr lang="en-US" sz="3200" dirty="0" smtClean="0"/>
              <a:t>SURFACE RECONSTRUCTIONS FOR LANDSLIDE </a:t>
            </a:r>
            <a:r>
              <a:rPr lang="en-US" sz="3200" dirty="0"/>
              <a:t>displacement </a:t>
            </a:r>
            <a:r>
              <a:rPr lang="en-US" sz="3200" dirty="0" smtClean="0"/>
              <a:t>MONITORING </a:t>
            </a:r>
            <a:r>
              <a:rPr lang="en-US" sz="3200" dirty="0"/>
              <a:t>with </a:t>
            </a:r>
            <a:r>
              <a:rPr lang="en-US" sz="3200" dirty="0" err="1" smtClean="0"/>
              <a:t>Pléiades</a:t>
            </a:r>
            <a:endParaRPr lang="en-US" sz="2900" cap="none" dirty="0" smtClean="0"/>
          </a:p>
        </p:txBody>
      </p:sp>
      <p:sp>
        <p:nvSpPr>
          <p:cNvPr id="29" name="Subtitle 4"/>
          <p:cNvSpPr>
            <a:spLocks noGrp="1"/>
          </p:cNvSpPr>
          <p:nvPr>
            <p:ph type="subTitle" idx="1"/>
          </p:nvPr>
        </p:nvSpPr>
        <p:spPr>
          <a:xfrm>
            <a:off x="315342" y="3124200"/>
            <a:ext cx="5830887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Andre </a:t>
            </a:r>
            <a:r>
              <a:rPr lang="en-US" b="1" dirty="0" smtClean="0"/>
              <a:t>Stumpf (IPGS, LDO-UBO)</a:t>
            </a:r>
            <a:endParaRPr lang="en-US" b="1" dirty="0"/>
          </a:p>
          <a:p>
            <a:pPr eaLnBrk="1" hangingPunct="1">
              <a:defRPr/>
            </a:pPr>
            <a:r>
              <a:rPr lang="en-US" cap="none" dirty="0" smtClean="0"/>
              <a:t>JEAN-PHILIPPE MALET (IPGS)</a:t>
            </a:r>
          </a:p>
          <a:p>
            <a:pPr eaLnBrk="1" hangingPunct="1">
              <a:defRPr/>
            </a:pPr>
            <a:r>
              <a:rPr lang="en-US" dirty="0"/>
              <a:t>Pascal </a:t>
            </a:r>
            <a:r>
              <a:rPr lang="en-US" dirty="0" smtClean="0"/>
              <a:t>ALLEMAND (LGLTPE)</a:t>
            </a:r>
          </a:p>
          <a:p>
            <a:pPr eaLnBrk="1" hangingPunct="1">
              <a:defRPr/>
            </a:pPr>
            <a:r>
              <a:rPr lang="en-US" cap="none" dirty="0" smtClean="0"/>
              <a:t>PATRICE ULRICH (IPGS)</a:t>
            </a:r>
          </a:p>
          <a:p>
            <a:pPr eaLnBrk="1" hangingPunct="1">
              <a:defRPr/>
            </a:pPr>
            <a:r>
              <a:rPr lang="en-US" cap="none" dirty="0" smtClean="0"/>
              <a:t>CHRISTOPHE DELACOURT (LDO-UBO)</a:t>
            </a:r>
          </a:p>
          <a:p>
            <a:pPr eaLnBrk="1" hangingPunct="1">
              <a:defRPr/>
            </a:pPr>
            <a:r>
              <a:rPr lang="en-US" cap="none" dirty="0" smtClean="0"/>
              <a:t>ARNAUD DURAND (SERTIT)</a:t>
            </a:r>
          </a:p>
          <a:p>
            <a:pPr eaLnBrk="1" hangingPunct="1">
              <a:defRPr/>
            </a:pPr>
            <a:r>
              <a:rPr lang="en-US" cap="none" dirty="0" smtClean="0"/>
              <a:t>ROLAND PERKO (JOHANNEUM RESEARCH)</a:t>
            </a:r>
            <a:endParaRPr lang="en-US" cap="none" dirty="0"/>
          </a:p>
          <a:p>
            <a:pPr eaLnBrk="1" hangingPunct="1">
              <a:defRPr/>
            </a:pPr>
            <a:endParaRPr lang="en-US" cap="none" dirty="0" smtClean="0"/>
          </a:p>
          <a:p>
            <a:pPr eaLnBrk="1" hangingPunct="1">
              <a:defRPr/>
            </a:pPr>
            <a:endParaRPr lang="en-US" dirty="0">
              <a:solidFill>
                <a:srgbClr val="003399"/>
              </a:solidFill>
            </a:endParaRPr>
          </a:p>
        </p:txBody>
      </p:sp>
      <p:pic>
        <p:nvPicPr>
          <p:cNvPr id="1026" name="Picture 2" descr="http://eost.unistra.fr/fileadmin/upload/EOST/Documents/LOGOS/logo_IPG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46" y="6007246"/>
            <a:ext cx="850754" cy="8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erso.ens-lyon.fr/benoit.tauzin/Images/logo_LG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32" y="6165067"/>
            <a:ext cx="1442184" cy="5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21" y="5893537"/>
            <a:ext cx="1723955" cy="10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10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10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RESULTS – VISUAL COMPARISON (SEOLANE CENTER)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9" y="1093077"/>
            <a:ext cx="8019641" cy="574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2119" y="3442900"/>
            <a:ext cx="2282997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Orthorectified</a:t>
            </a:r>
            <a:r>
              <a:rPr lang="fr-FR" sz="1200" dirty="0" smtClean="0"/>
              <a:t> Pléiades Images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764001" y="3442900"/>
            <a:ext cx="1303562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</a:t>
            </a:r>
            <a:r>
              <a:rPr lang="fr-FR" sz="1200" dirty="0" err="1" smtClean="0"/>
              <a:t>Erdas</a:t>
            </a:r>
            <a:r>
              <a:rPr lang="fr-FR" sz="1200" dirty="0" smtClean="0"/>
              <a:t> LPS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35305" y="6248400"/>
            <a:ext cx="119295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MICMAC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744951" y="6248400"/>
            <a:ext cx="902811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RSG</a:t>
            </a:r>
            <a:endParaRPr lang="fr-FR" sz="1200" dirty="0"/>
          </a:p>
        </p:txBody>
      </p:sp>
      <p:sp>
        <p:nvSpPr>
          <p:cNvPr id="22" name="Croix 21"/>
          <p:cNvSpPr/>
          <p:nvPr/>
        </p:nvSpPr>
        <p:spPr>
          <a:xfrm>
            <a:off x="8229600" y="6050746"/>
            <a:ext cx="672305" cy="672305"/>
          </a:xfrm>
          <a:prstGeom prst="plus">
            <a:avLst>
              <a:gd name="adj" fmla="val 3595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55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4" y="1092873"/>
            <a:ext cx="8007350" cy="573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11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11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VISUAL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COMPARISON (BARCELONNETTE TOWN </a:t>
            </a: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CENTER)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632119" y="3442900"/>
            <a:ext cx="101181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LiDAR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764001" y="3442900"/>
            <a:ext cx="1303562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</a:t>
            </a:r>
            <a:r>
              <a:rPr lang="fr-FR" sz="1200" dirty="0" err="1" smtClean="0"/>
              <a:t>Erdas</a:t>
            </a:r>
            <a:r>
              <a:rPr lang="fr-FR" sz="1200" dirty="0" smtClean="0"/>
              <a:t> LPS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35305" y="6248400"/>
            <a:ext cx="119295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MICMAC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744951" y="6248400"/>
            <a:ext cx="902811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RSG</a:t>
            </a:r>
            <a:endParaRPr lang="fr-FR" sz="1200" dirty="0"/>
          </a:p>
        </p:txBody>
      </p:sp>
      <p:sp>
        <p:nvSpPr>
          <p:cNvPr id="22" name="Croix 21"/>
          <p:cNvSpPr/>
          <p:nvPr/>
        </p:nvSpPr>
        <p:spPr>
          <a:xfrm>
            <a:off x="8229600" y="6050746"/>
            <a:ext cx="672305" cy="672305"/>
          </a:xfrm>
          <a:prstGeom prst="plus">
            <a:avLst>
              <a:gd name="adj" fmla="val 3595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8" y="990600"/>
            <a:ext cx="8320702" cy="58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12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12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VISUAL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COMPARISON (SUPER SAUZE LANDSLIDE/ MAIN SCARP)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47073" y="3236951"/>
            <a:ext cx="101181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LiDAR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812305" y="3236951"/>
            <a:ext cx="1303562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</a:t>
            </a:r>
            <a:r>
              <a:rPr lang="fr-FR" sz="1200" dirty="0" err="1" smtClean="0"/>
              <a:t>Erdas</a:t>
            </a:r>
            <a:r>
              <a:rPr lang="fr-FR" sz="1200" dirty="0" smtClean="0"/>
              <a:t> LPS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40734" y="6147226"/>
            <a:ext cx="119295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MICMAC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802780" y="6147226"/>
            <a:ext cx="902811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RSG</a:t>
            </a:r>
            <a:endParaRPr lang="fr-FR" sz="12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68569" r="35779" b="8541"/>
          <a:stretch/>
        </p:blipFill>
        <p:spPr bwMode="auto">
          <a:xfrm>
            <a:off x="540733" y="990600"/>
            <a:ext cx="4020821" cy="252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4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8" y="990600"/>
            <a:ext cx="8320702" cy="58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13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13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VISUAL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COMPARISON (SUPER SAUZE LANDSLIDE/ MAIN SCARP)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47073" y="3236951"/>
            <a:ext cx="101181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LiDAR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812305" y="3236951"/>
            <a:ext cx="1303562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</a:t>
            </a:r>
            <a:r>
              <a:rPr lang="fr-FR" sz="1200" dirty="0" err="1" smtClean="0"/>
              <a:t>Erdas</a:t>
            </a:r>
            <a:r>
              <a:rPr lang="fr-FR" sz="1200" dirty="0" smtClean="0"/>
              <a:t> LPS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40734" y="6147226"/>
            <a:ext cx="119295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MICMAC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802780" y="6147226"/>
            <a:ext cx="902811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DSM RSG</a:t>
            </a:r>
            <a:endParaRPr lang="fr-FR" sz="1200" dirty="0"/>
          </a:p>
        </p:txBody>
      </p:sp>
      <p:sp>
        <p:nvSpPr>
          <p:cNvPr id="2" name="Croix 1"/>
          <p:cNvSpPr/>
          <p:nvPr/>
        </p:nvSpPr>
        <p:spPr>
          <a:xfrm>
            <a:off x="4006544" y="5949572"/>
            <a:ext cx="672305" cy="672305"/>
          </a:xfrm>
          <a:prstGeom prst="plus">
            <a:avLst>
              <a:gd name="adj" fmla="val 3595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5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14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(BARCELONNETTE)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1152525"/>
            <a:ext cx="92837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4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235075"/>
            <a:ext cx="92075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15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(BARCELONNETTE)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Since no triangulation is performed the bias of the original sensor model remains</a:t>
            </a:r>
          </a:p>
          <a:p>
            <a:pPr marL="447675" lvl="1" indent="9525" algn="just"/>
            <a:r>
              <a:rPr lang="en-US" sz="1600" dirty="0" smtClean="0"/>
              <a:t>► Surface reconstruction is actually better </a:t>
            </a:r>
            <a:r>
              <a:rPr lang="en-US" sz="1600" dirty="0"/>
              <a:t>but </a:t>
            </a:r>
            <a:r>
              <a:rPr lang="en-US" sz="1600" dirty="0" smtClean="0"/>
              <a:t>the offset yields higher overall error</a:t>
            </a:r>
          </a:p>
        </p:txBody>
      </p:sp>
    </p:spTree>
    <p:extLst>
      <p:ext uri="{BB962C8B-B14F-4D97-AF65-F5344CB8AC3E}">
        <p14:creationId xmlns:p14="http://schemas.microsoft.com/office/powerpoint/2010/main" val="26136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254125"/>
            <a:ext cx="91503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16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(BARCELONNETTE)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747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17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(BARCELONNETTE)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00200"/>
            <a:ext cx="85471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9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09700"/>
            <a:ext cx="86614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18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(BARCELONNETTE)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As said before…</a:t>
            </a:r>
          </a:p>
          <a:p>
            <a:pPr marL="714375" lvl="1" indent="-257175" algn="just"/>
            <a:r>
              <a:rPr lang="en-US" sz="1600" dirty="0" smtClean="0"/>
              <a:t>► Surface reconstruction with </a:t>
            </a:r>
            <a:r>
              <a:rPr lang="en-US" sz="1600" dirty="0" err="1" smtClean="0"/>
              <a:t>MicMac</a:t>
            </a:r>
            <a:r>
              <a:rPr lang="en-US" sz="1600" dirty="0" smtClean="0"/>
              <a:t> is actually better </a:t>
            </a:r>
            <a:r>
              <a:rPr lang="en-US" sz="1600" dirty="0"/>
              <a:t>but </a:t>
            </a:r>
            <a:r>
              <a:rPr lang="en-US" sz="1600" dirty="0" smtClean="0"/>
              <a:t>offset yields higher overall error</a:t>
            </a:r>
          </a:p>
        </p:txBody>
      </p:sp>
    </p:spTree>
    <p:extLst>
      <p:ext uri="{BB962C8B-B14F-4D97-AF65-F5344CB8AC3E}">
        <p14:creationId xmlns:p14="http://schemas.microsoft.com/office/powerpoint/2010/main" val="293139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65275"/>
            <a:ext cx="85661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19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(BARCELONNETTE)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just"/>
            <a:r>
              <a:rPr lang="en-US" sz="1600" dirty="0" smtClean="0"/>
              <a:t>► RSG seem to provide an advantage for urban areas</a:t>
            </a:r>
          </a:p>
        </p:txBody>
      </p:sp>
    </p:spTree>
    <p:extLst>
      <p:ext uri="{BB962C8B-B14F-4D97-AF65-F5344CB8AC3E}">
        <p14:creationId xmlns:p14="http://schemas.microsoft.com/office/powerpoint/2010/main" val="17400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" y="1066800"/>
            <a:ext cx="8695633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" y="1066800"/>
            <a:ext cx="8695633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" y="1066800"/>
            <a:ext cx="8695633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" y="1066800"/>
            <a:ext cx="8695633" cy="579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" y="1066800"/>
            <a:ext cx="8695633" cy="579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" y="1066800"/>
            <a:ext cx="8695633" cy="5791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2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7515" y="1491734"/>
            <a:ext cx="2925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600" dirty="0" smtClean="0"/>
              <a:t>Which accuracy is possible with VHR satellite images?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600" dirty="0" smtClean="0"/>
              <a:t>Can the processing be automated?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600" dirty="0" smtClean="0"/>
              <a:t>How much ground control?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-1"/>
            <a:ext cx="1261086" cy="262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7" name="Rectangle 4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LANDSLIDE DISPLACEMENT FROM OPTICAL SATELLITE DATA -LIMITATIONS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61086" y="0"/>
            <a:ext cx="7882914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80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20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(SUPER SAUZE LANDSLIDE)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just"/>
            <a:r>
              <a:rPr lang="en-US" sz="1600" dirty="0" smtClean="0"/>
              <a:t>► Higher errors for forested and very steep areas</a:t>
            </a:r>
          </a:p>
          <a:p>
            <a:pPr marL="180975" lvl="1" algn="just"/>
            <a:r>
              <a:rPr lang="en-US" sz="1600" dirty="0" smtClean="0"/>
              <a:t>► LPS is the most accurate for such zones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81125"/>
            <a:ext cx="87312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9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68425"/>
            <a:ext cx="87249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21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(SUPER SAUZE LANDSLIDE)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just"/>
            <a:r>
              <a:rPr lang="en-US" sz="1600" dirty="0" smtClean="0"/>
              <a:t>► Again, </a:t>
            </a:r>
            <a:r>
              <a:rPr lang="en-US" sz="1600" dirty="0" err="1" smtClean="0"/>
              <a:t>MicMac</a:t>
            </a:r>
            <a:r>
              <a:rPr lang="en-US" sz="1600" dirty="0" smtClean="0"/>
              <a:t> might be more accurate but the bias eats up the gains </a:t>
            </a:r>
          </a:p>
        </p:txBody>
      </p:sp>
    </p:spTree>
    <p:extLst>
      <p:ext uri="{BB962C8B-B14F-4D97-AF65-F5344CB8AC3E}">
        <p14:creationId xmlns:p14="http://schemas.microsoft.com/office/powerpoint/2010/main" val="20284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71600"/>
            <a:ext cx="85598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22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(SUPER SAUZE LANDSLIDE)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just"/>
            <a:r>
              <a:rPr lang="en-US" sz="1600" dirty="0" smtClean="0"/>
              <a:t>► RSG is a little bit worth here than LPS, probably due to residuals of the bias compensation</a:t>
            </a:r>
          </a:p>
        </p:txBody>
      </p:sp>
    </p:spTree>
    <p:extLst>
      <p:ext uri="{BB962C8B-B14F-4D97-AF65-F5344CB8AC3E}">
        <p14:creationId xmlns:p14="http://schemas.microsoft.com/office/powerpoint/2010/main" val="24340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8" y="1406525"/>
            <a:ext cx="85852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23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(SUPER SAUZE LANDSLIDE)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just"/>
            <a:r>
              <a:rPr lang="en-US" sz="1600" dirty="0" smtClean="0"/>
              <a:t>► LPS fails in steep slopes and shaded zones</a:t>
            </a:r>
          </a:p>
        </p:txBody>
      </p:sp>
    </p:spTree>
    <p:extLst>
      <p:ext uri="{BB962C8B-B14F-4D97-AF65-F5344CB8AC3E}">
        <p14:creationId xmlns:p14="http://schemas.microsoft.com/office/powerpoint/2010/main" val="26365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58900"/>
            <a:ext cx="87503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24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(SUPER SAUZE LANDSLIDE)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just"/>
            <a:r>
              <a:rPr lang="en-US" sz="1600" dirty="0" smtClean="0"/>
              <a:t>► </a:t>
            </a:r>
            <a:r>
              <a:rPr lang="en-US" sz="1600" dirty="0" err="1" smtClean="0"/>
              <a:t>MicMac</a:t>
            </a:r>
            <a:r>
              <a:rPr lang="en-US" sz="1600" dirty="0" smtClean="0"/>
              <a:t> is more </a:t>
            </a:r>
            <a:r>
              <a:rPr lang="en-US" sz="1600" dirty="0" err="1" smtClean="0"/>
              <a:t>more</a:t>
            </a:r>
            <a:r>
              <a:rPr lang="en-US" sz="1600" dirty="0" smtClean="0"/>
              <a:t> robust</a:t>
            </a:r>
          </a:p>
        </p:txBody>
      </p:sp>
    </p:spTree>
    <p:extLst>
      <p:ext uri="{BB962C8B-B14F-4D97-AF65-F5344CB8AC3E}">
        <p14:creationId xmlns:p14="http://schemas.microsoft.com/office/powerpoint/2010/main" val="354773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85875"/>
            <a:ext cx="87503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25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QUANTITATIVE COMPARISON (SUPER SAUZE LANDSLIDE)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45578" y="5698123"/>
            <a:ext cx="871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just"/>
            <a:r>
              <a:rPr lang="en-US" sz="1600" dirty="0" smtClean="0"/>
              <a:t>► Also complete failure of RSG</a:t>
            </a:r>
          </a:p>
        </p:txBody>
      </p:sp>
    </p:spTree>
    <p:extLst>
      <p:ext uri="{BB962C8B-B14F-4D97-AF65-F5344CB8AC3E}">
        <p14:creationId xmlns:p14="http://schemas.microsoft.com/office/powerpoint/2010/main" val="19652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algn="ctr" eaLnBrk="1" hangingPunct="1"/>
              <a:t>26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RESULTS –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SUMMARY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119477" y="1219200"/>
            <a:ext cx="89089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indent="-266700" algn="just"/>
            <a:r>
              <a:rPr lang="en-US" sz="1600" dirty="0" smtClean="0"/>
              <a:t>► </a:t>
            </a:r>
            <a:r>
              <a:rPr lang="en-US" sz="1600" dirty="0" err="1" smtClean="0"/>
              <a:t>MicMac</a:t>
            </a:r>
            <a:r>
              <a:rPr lang="en-US" sz="1600" dirty="0" smtClean="0"/>
              <a:t> is more robust, probably as accurate as LPS and RSG but it remains difficult to fully exploit this without capabilities for refinement of the sensor model and sparse documentation</a:t>
            </a:r>
          </a:p>
          <a:p>
            <a:pPr marL="447675" lvl="1" indent="-266700" algn="just"/>
            <a:r>
              <a:rPr lang="en-US" sz="1600" dirty="0"/>
              <a:t>	</a:t>
            </a:r>
            <a:r>
              <a:rPr lang="en-US" sz="1600" dirty="0" smtClean="0"/>
              <a:t>► Correction after DSM generation can be a solution to quantify elevation changes but not for measuring horizontal displacement which needs aligned </a:t>
            </a:r>
            <a:r>
              <a:rPr lang="en-US" sz="1600" dirty="0" err="1" smtClean="0"/>
              <a:t>orthophotos</a:t>
            </a:r>
            <a:endParaRPr lang="en-US" sz="1600" dirty="0" smtClean="0"/>
          </a:p>
          <a:p>
            <a:pPr marL="447675" lvl="1" indent="-266700" algn="just"/>
            <a:endParaRPr lang="en-US" sz="1600" dirty="0" smtClean="0"/>
          </a:p>
          <a:p>
            <a:pPr marL="447675" lvl="1" indent="-266700" algn="just"/>
            <a:endParaRPr lang="en-US" sz="1600" dirty="0" smtClean="0"/>
          </a:p>
          <a:p>
            <a:pPr marL="447675" lvl="1" indent="-266700" algn="just"/>
            <a:r>
              <a:rPr lang="en-US" sz="1600" dirty="0" smtClean="0"/>
              <a:t>►LPS is not the most accurate in terms of matching but provides the most advanced capabilities for bundle block adjustment</a:t>
            </a:r>
          </a:p>
          <a:p>
            <a:pPr marL="447675" lvl="1" indent="-266700" algn="just"/>
            <a:r>
              <a:rPr lang="en-US" sz="1600" dirty="0"/>
              <a:t>	</a:t>
            </a:r>
            <a:r>
              <a:rPr lang="en-US" sz="1600" dirty="0" smtClean="0"/>
              <a:t>► Crucial aspect for multi-temporal analysis</a:t>
            </a:r>
            <a:endParaRPr lang="en-US" sz="1600" dirty="0"/>
          </a:p>
          <a:p>
            <a:pPr marL="447675" lvl="1" indent="-266700" algn="just"/>
            <a:endParaRPr lang="en-US" sz="1600" dirty="0" smtClean="0"/>
          </a:p>
          <a:p>
            <a:pPr marL="180975" lvl="1" algn="just"/>
            <a:endParaRPr lang="en-US" sz="1600" dirty="0"/>
          </a:p>
          <a:p>
            <a:pPr marL="180975" lvl="1" algn="just"/>
            <a:r>
              <a:rPr lang="en-US" sz="1600" dirty="0" smtClean="0"/>
              <a:t> </a:t>
            </a:r>
          </a:p>
          <a:p>
            <a:pPr marL="180975" lvl="1" algn="just"/>
            <a:r>
              <a:rPr lang="en-US" sz="1600" dirty="0"/>
              <a:t>► </a:t>
            </a:r>
            <a:r>
              <a:rPr lang="en-US" sz="1600" dirty="0" smtClean="0"/>
              <a:t>RSG’s matching algorithm seems to be the most adapted for urban areas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11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27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RESULTS – SUMMARY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Rectangle 2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9" name="Rectangle 2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684783"/>
              </p:ext>
            </p:extLst>
          </p:nvPr>
        </p:nvGraphicFramePr>
        <p:xfrm>
          <a:off x="155574" y="4495800"/>
          <a:ext cx="8607426" cy="2202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581"/>
                <a:gridCol w="1004581"/>
                <a:gridCol w="1339916"/>
                <a:gridCol w="1723766"/>
                <a:gridCol w="1114454"/>
                <a:gridCol w="1210064"/>
                <a:gridCol w="1210064"/>
              </a:tblGrid>
              <a:tr h="143113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SAZ1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SAZ2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226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GNSS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 gridSpan="2"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Image correlation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GNSS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 gridSpan="2"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Image correlation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226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40 GCPs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no GCPs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40 GCPs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 GCPs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</a:tr>
              <a:tr h="429339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0.10 </a:t>
                      </a:r>
                      <a:endParaRPr lang="en-US" sz="1200" dirty="0">
                        <a:effectLst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0.07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0.13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0.17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</a:tr>
              <a:tr h="429339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0.22</a:t>
                      </a: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0.58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0.46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0.45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</a:tr>
              <a:tr h="429339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Total horizontal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0.25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0.60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0.48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0.48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/>
                </a:tc>
              </a:tr>
            </a:tbl>
          </a:graphicData>
        </a:graphic>
      </p:graphicFrame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6" y="990600"/>
            <a:ext cx="88671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3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06" y="1600200"/>
            <a:ext cx="6509519" cy="502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28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PERSPECTIVES – TIME SERIES PROCESSING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19631" y="2938"/>
            <a:ext cx="2524369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Rectangle 28"/>
          <p:cNvSpPr/>
          <p:nvPr/>
        </p:nvSpPr>
        <p:spPr>
          <a:xfrm>
            <a:off x="-3545" y="2938"/>
            <a:ext cx="6623175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525" y="1295400"/>
            <a:ext cx="2596381" cy="5693866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What is the best acquisition strategy for this application?</a:t>
            </a:r>
          </a:p>
          <a:p>
            <a:endParaRPr lang="en-US" sz="1400" dirty="0"/>
          </a:p>
          <a:p>
            <a:r>
              <a:rPr lang="en-US" sz="1400" dirty="0"/>
              <a:t>► Low </a:t>
            </a:r>
            <a:r>
              <a:rPr lang="en-US" sz="1400" dirty="0" smtClean="0"/>
              <a:t>incidence angle </a:t>
            </a:r>
            <a:r>
              <a:rPr lang="el-GR" sz="1400" dirty="0" smtClean="0"/>
              <a:t>β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► Convergence angle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10 &lt; </a:t>
            </a:r>
            <a:r>
              <a:rPr lang="el-GR" sz="1400" dirty="0" smtClean="0"/>
              <a:t>γ</a:t>
            </a:r>
            <a:r>
              <a:rPr lang="fr-FR" sz="1400" dirty="0" smtClean="0"/>
              <a:t> &lt;15</a:t>
            </a:r>
            <a:endParaRPr lang="en-US" sz="1400" dirty="0" smtClean="0"/>
          </a:p>
          <a:p>
            <a:pPr marL="233363"/>
            <a:endParaRPr lang="en-US" sz="1400" dirty="0"/>
          </a:p>
          <a:p>
            <a:pPr marL="233363"/>
            <a:endParaRPr lang="en-US" sz="1400" dirty="0" smtClean="0"/>
          </a:p>
          <a:p>
            <a:pPr marL="233363"/>
            <a:endParaRPr lang="en-US" sz="1400" dirty="0" smtClean="0"/>
          </a:p>
          <a:p>
            <a:pPr marL="233363"/>
            <a:endParaRPr lang="en-US" sz="1400" dirty="0" smtClean="0"/>
          </a:p>
          <a:p>
            <a:pPr marL="233363"/>
            <a:endParaRPr lang="en-US" sz="1400" dirty="0"/>
          </a:p>
          <a:p>
            <a:pPr marL="233363"/>
            <a:endParaRPr lang="en-US" sz="1400" dirty="0" smtClean="0"/>
          </a:p>
          <a:p>
            <a:pPr marL="233363"/>
            <a:endParaRPr lang="en-US" sz="1400" dirty="0"/>
          </a:p>
          <a:p>
            <a:pPr marL="233363"/>
            <a:endParaRPr lang="en-US" sz="800" dirty="0" smtClean="0"/>
          </a:p>
          <a:p>
            <a:r>
              <a:rPr lang="en-US" sz="1400" dirty="0"/>
              <a:t>► </a:t>
            </a:r>
            <a:r>
              <a:rPr lang="en-US" sz="1400" dirty="0" smtClean="0"/>
              <a:t>Decompression of JPEG2000 to TIFF before processing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490243" y="1206669"/>
            <a:ext cx="4740843" cy="33855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DSM point density with from three stereo-pairs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9395" r="-6547" b="-460"/>
          <a:stretch/>
        </p:blipFill>
        <p:spPr bwMode="auto">
          <a:xfrm>
            <a:off x="77401" y="2248317"/>
            <a:ext cx="2514600" cy="175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25665" r="18525"/>
          <a:stretch/>
        </p:blipFill>
        <p:spPr bwMode="auto">
          <a:xfrm>
            <a:off x="470229" y="4648200"/>
            <a:ext cx="1514145" cy="142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6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29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PERSPECTIVES – TIME SERIES PROCESSING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19631" y="2938"/>
            <a:ext cx="2524369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Rectangle 28"/>
          <p:cNvSpPr/>
          <p:nvPr/>
        </p:nvSpPr>
        <p:spPr>
          <a:xfrm>
            <a:off x="-3545" y="2938"/>
            <a:ext cx="6623175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6021" y="978069"/>
            <a:ext cx="4740843" cy="33855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How to minimize offset?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96"/>
          <a:stretch/>
        </p:blipFill>
        <p:spPr bwMode="auto">
          <a:xfrm>
            <a:off x="119476" y="1828800"/>
            <a:ext cx="15569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16623"/>
            <a:ext cx="7391400" cy="45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94191" y="5889021"/>
            <a:ext cx="8908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indent="-266700" algn="just"/>
            <a:r>
              <a:rPr lang="en-US" sz="1600" dirty="0" smtClean="0"/>
              <a:t>►  In Green: Triangulations restarts each time from RPF sensor model</a:t>
            </a:r>
          </a:p>
          <a:p>
            <a:pPr marL="447675" lvl="1" indent="-266700" algn="just"/>
            <a:r>
              <a:rPr lang="en-US" sz="1600" dirty="0"/>
              <a:t>► </a:t>
            </a:r>
            <a:r>
              <a:rPr lang="en-US" sz="1600" dirty="0" smtClean="0"/>
              <a:t>In Orange: Each triangulations restarts from previous triangulation</a:t>
            </a:r>
          </a:p>
        </p:txBody>
      </p:sp>
      <p:sp>
        <p:nvSpPr>
          <p:cNvPr id="2" name="ZoneTexte 1"/>
          <p:cNvSpPr txBox="1"/>
          <p:nvPr/>
        </p:nvSpPr>
        <p:spPr>
          <a:xfrm rot="16200000">
            <a:off x="449224" y="2979777"/>
            <a:ext cx="276213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Image RMSE in pixel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823681" y="5607248"/>
            <a:ext cx="29676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Percentage</a:t>
            </a:r>
            <a:r>
              <a:rPr lang="fr-FR" sz="1400" dirty="0" smtClean="0"/>
              <a:t> of </a:t>
            </a:r>
            <a:r>
              <a:rPr lang="fr-FR" sz="1400" dirty="0" err="1" smtClean="0"/>
              <a:t>tie</a:t>
            </a:r>
            <a:r>
              <a:rPr lang="fr-FR" sz="1400" dirty="0" smtClean="0"/>
              <a:t> points </a:t>
            </a:r>
            <a:r>
              <a:rPr lang="fr-FR" sz="1400" dirty="0" err="1" smtClean="0"/>
              <a:t>removed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485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3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14263" y="-1"/>
            <a:ext cx="1846358" cy="262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7" name="Rectangle 4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STUDY SITE AND DATASETS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60621" y="0"/>
            <a:ext cx="5783379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-3544" y="2939"/>
            <a:ext cx="1517807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08"/>
          <a:stretch/>
        </p:blipFill>
        <p:spPr>
          <a:xfrm>
            <a:off x="380645" y="3461288"/>
            <a:ext cx="8121902" cy="333079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1" y="1484626"/>
            <a:ext cx="1979552" cy="17919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http://www.unicaen.fr/mountainrisks/spip/local/cache-vignettes/L500xH313/Fig_1_06_SML_Vue_Poche-5e3b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47"/>
          <a:stretch/>
        </p:blipFill>
        <p:spPr bwMode="auto">
          <a:xfrm>
            <a:off x="3962400" y="1475101"/>
            <a:ext cx="1965248" cy="179197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7" descr="http://medihal.archives-ouvertes.fr/docs/00/95/01/52/IMG/OMIV-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30" r="26551" b="8504"/>
          <a:stretch/>
        </p:blipFill>
        <p:spPr bwMode="auto">
          <a:xfrm>
            <a:off x="552450" y="1484626"/>
            <a:ext cx="1128399" cy="179197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980909"/>
            <a:ext cx="4804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 Valette                Super Sauze</a:t>
            </a:r>
            <a:r>
              <a:rPr lang="en-US" sz="1600" dirty="0"/>
              <a:t>	</a:t>
            </a:r>
            <a:r>
              <a:rPr lang="en-US" sz="1600" dirty="0" smtClean="0"/>
              <a:t>      Poche</a:t>
            </a:r>
            <a:endParaRPr lang="en-US" sz="1600" dirty="0"/>
          </a:p>
        </p:txBody>
      </p:sp>
      <p:sp>
        <p:nvSpPr>
          <p:cNvPr id="108" name="TextBox 107"/>
          <p:cNvSpPr txBox="1"/>
          <p:nvPr/>
        </p:nvSpPr>
        <p:spPr>
          <a:xfrm>
            <a:off x="6019800" y="1475101"/>
            <a:ext cx="2971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 Valette &amp;  Super </a:t>
            </a:r>
            <a:r>
              <a:rPr lang="en-US" sz="1400" dirty="0"/>
              <a:t>Sauze </a:t>
            </a:r>
            <a:endParaRPr lang="en-US" sz="1400" dirty="0" smtClean="0"/>
          </a:p>
          <a:p>
            <a:r>
              <a:rPr lang="en-US" sz="1400" dirty="0" smtClean="0"/>
              <a:t>are monitored with permanent GPS (French </a:t>
            </a:r>
            <a:r>
              <a:rPr lang="en-US" sz="1400" dirty="0"/>
              <a:t>National </a:t>
            </a:r>
            <a:r>
              <a:rPr lang="en-US" sz="1400" dirty="0" smtClean="0"/>
              <a:t>Landslide Observatory - OMIV)</a:t>
            </a:r>
          </a:p>
          <a:p>
            <a:endParaRPr lang="en-US" sz="1400" dirty="0"/>
          </a:p>
          <a:p>
            <a:r>
              <a:rPr lang="en-US" sz="1400" dirty="0" smtClean="0"/>
              <a:t>Airborne LiDAR scans were available for ground control and accuracy assessment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65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30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PERSPECTIVES – TIME SERIES PROCESSING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19631" y="2938"/>
            <a:ext cx="2524369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Rectangle 28"/>
          <p:cNvSpPr/>
          <p:nvPr/>
        </p:nvSpPr>
        <p:spPr>
          <a:xfrm>
            <a:off x="-3545" y="2938"/>
            <a:ext cx="6623175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6021" y="978069"/>
            <a:ext cx="4740843" cy="33855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How to minimize offset?</a:t>
            </a:r>
            <a:endParaRPr lang="en-US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16623"/>
            <a:ext cx="7391400" cy="45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78523"/>
            <a:ext cx="7442375" cy="45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96"/>
          <a:stretch/>
        </p:blipFill>
        <p:spPr bwMode="auto">
          <a:xfrm>
            <a:off x="119476" y="1828800"/>
            <a:ext cx="15569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94191" y="5889021"/>
            <a:ext cx="8908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indent="-266700" algn="just"/>
            <a:r>
              <a:rPr lang="en-US" sz="1600" dirty="0" smtClean="0"/>
              <a:t>►  In Green: Triangulations restarts each time from RPF sensor model	</a:t>
            </a:r>
          </a:p>
          <a:p>
            <a:pPr marL="447675" lvl="1" indent="-266700" algn="just"/>
            <a:r>
              <a:rPr lang="en-US" sz="1600" dirty="0"/>
              <a:t>► </a:t>
            </a:r>
            <a:r>
              <a:rPr lang="en-US" sz="1600" dirty="0" smtClean="0"/>
              <a:t> In Orange: Each triangulations restarts from previous triangulation</a:t>
            </a:r>
          </a:p>
          <a:p>
            <a:pPr marL="447675" lvl="1" indent="-266700" algn="just"/>
            <a:r>
              <a:rPr lang="en-US" sz="1600" dirty="0"/>
              <a:t>	 </a:t>
            </a:r>
            <a:r>
              <a:rPr lang="en-US" sz="1600" dirty="0" smtClean="0"/>
              <a:t>► Leads to a propagation and increase of the bias with each iteration</a:t>
            </a:r>
          </a:p>
        </p:txBody>
      </p:sp>
      <p:sp>
        <p:nvSpPr>
          <p:cNvPr id="2" name="Émoticône 1"/>
          <p:cNvSpPr/>
          <p:nvPr/>
        </p:nvSpPr>
        <p:spPr>
          <a:xfrm>
            <a:off x="7293579" y="5867400"/>
            <a:ext cx="326421" cy="326421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moticône 31"/>
          <p:cNvSpPr/>
          <p:nvPr/>
        </p:nvSpPr>
        <p:spPr>
          <a:xfrm>
            <a:off x="7305675" y="6355746"/>
            <a:ext cx="326421" cy="326421"/>
          </a:xfrm>
          <a:prstGeom prst="smileyFace">
            <a:avLst>
              <a:gd name="adj" fmla="val -46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449224" y="2979777"/>
            <a:ext cx="276213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Ground RMSE in </a:t>
            </a:r>
            <a:r>
              <a:rPr lang="fr-FR" sz="1400" dirty="0" err="1" smtClean="0"/>
              <a:t>meter</a:t>
            </a:r>
            <a:endParaRPr lang="fr-FR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3823681" y="5607248"/>
            <a:ext cx="29676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Percentage</a:t>
            </a:r>
            <a:r>
              <a:rPr lang="fr-FR" sz="1400" dirty="0" smtClean="0"/>
              <a:t> of </a:t>
            </a:r>
            <a:r>
              <a:rPr lang="fr-FR" sz="1400" dirty="0" err="1" smtClean="0"/>
              <a:t>tie</a:t>
            </a:r>
            <a:r>
              <a:rPr lang="fr-FR" sz="1400" dirty="0" smtClean="0"/>
              <a:t> points </a:t>
            </a:r>
            <a:r>
              <a:rPr lang="fr-FR" sz="1400" dirty="0" err="1" smtClean="0"/>
              <a:t>removed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318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31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PERSPECTIVES – TIME SERIES PROCESSING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19631" y="2938"/>
            <a:ext cx="2524369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Rectangle 28"/>
          <p:cNvSpPr/>
          <p:nvPr/>
        </p:nvSpPr>
        <p:spPr>
          <a:xfrm>
            <a:off x="-3545" y="2938"/>
            <a:ext cx="6623175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6021" y="978069"/>
            <a:ext cx="8238431" cy="33855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Different resampling techniques or atmospheric artifacts or … ???</a:t>
            </a:r>
            <a:endParaRPr lang="en-US" sz="1600" dirty="0"/>
          </a:p>
        </p:txBody>
      </p:sp>
      <p:grpSp>
        <p:nvGrpSpPr>
          <p:cNvPr id="5" name="Groupe 4"/>
          <p:cNvGrpSpPr/>
          <p:nvPr/>
        </p:nvGrpSpPr>
        <p:grpSpPr>
          <a:xfrm>
            <a:off x="401531" y="1497884"/>
            <a:ext cx="8138326" cy="4769566"/>
            <a:chOff x="853274" y="1828800"/>
            <a:chExt cx="7541178" cy="44196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923" y="4124116"/>
              <a:ext cx="7509529" cy="2124284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241" y="1828800"/>
              <a:ext cx="7500211" cy="21336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894240" y="5909846"/>
              <a:ext cx="24138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/>
              <a:r>
                <a:rPr lang="en-US" sz="1600" dirty="0" smtClean="0"/>
                <a:t>Pleiades 1A Aug 2012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53274" y="3621049"/>
              <a:ext cx="24138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/>
              <a:r>
                <a:rPr lang="en-US" sz="1600" dirty="0" smtClean="0"/>
                <a:t>Pleiades 1A Oct 2012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682156" y="3603757"/>
              <a:ext cx="24138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/>
              <a:r>
                <a:rPr lang="en-US" sz="1600" dirty="0" smtClean="0"/>
                <a:t>Pleiades 1B Sept 2013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672631" y="5909846"/>
              <a:ext cx="24138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/>
              <a:r>
                <a:rPr lang="en-US" sz="1600" dirty="0" smtClean="0"/>
                <a:t>Pleiades 1B June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7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5997377"/>
            <a:ext cx="9144000" cy="86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1" rIns="91384" bIns="45691" rtlCol="0" anchor="ctr"/>
          <a:lstStyle/>
          <a:p>
            <a:pPr algn="ctr" defTabSz="91394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257"/>
            <a:ext cx="9144000" cy="5041862"/>
          </a:xfrm>
          <a:prstGeom prst="rect">
            <a:avLst/>
          </a:prstGeom>
        </p:spPr>
      </p:pic>
      <p:sp>
        <p:nvSpPr>
          <p:cNvPr id="28" name="Title 3"/>
          <p:cNvSpPr>
            <a:spLocks noGrp="1"/>
          </p:cNvSpPr>
          <p:nvPr>
            <p:ph type="ctrTitle"/>
          </p:nvPr>
        </p:nvSpPr>
        <p:spPr bwMode="auto">
          <a:xfrm>
            <a:off x="2459345" y="798731"/>
            <a:ext cx="4658753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700"/>
              </a:lnSpc>
            </a:pPr>
            <a:r>
              <a:rPr lang="en-US" sz="2800" dirty="0" smtClean="0"/>
              <a:t>MERCI </a:t>
            </a:r>
            <a:r>
              <a:rPr lang="en-US" sz="2800" dirty="0"/>
              <a:t>de </a:t>
            </a:r>
            <a:r>
              <a:rPr lang="en-US" sz="2800" dirty="0" smtClean="0"/>
              <a:t>VOTRE Attention !</a:t>
            </a:r>
            <a:r>
              <a:rPr lang="en-US" sz="2900" cap="none" dirty="0" smtClean="0"/>
              <a:t/>
            </a:r>
            <a:br>
              <a:rPr lang="en-US" sz="2900" cap="none" dirty="0" smtClean="0"/>
            </a:br>
            <a:r>
              <a:rPr lang="en-US" sz="2900" cap="none" dirty="0" smtClean="0"/>
              <a:t/>
            </a:r>
            <a:br>
              <a:rPr lang="en-US" sz="2900" cap="none" dirty="0" smtClean="0"/>
            </a:br>
            <a:endParaRPr lang="en-US" sz="2900" cap="none" dirty="0" smtClean="0"/>
          </a:p>
        </p:txBody>
      </p:sp>
      <p:sp>
        <p:nvSpPr>
          <p:cNvPr id="3" name="Rectangle 2"/>
          <p:cNvSpPr/>
          <p:nvPr/>
        </p:nvSpPr>
        <p:spPr>
          <a:xfrm>
            <a:off x="38100" y="1583527"/>
            <a:ext cx="3919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andre.stumpf@univ-brest.fr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7721"/>
            <a:ext cx="1669849" cy="9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://smsc.cnes.fr/IcPLEIADES/pleiades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4" y="-24601"/>
            <a:ext cx="1271688" cy="95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2" b="57898"/>
          <a:stretch/>
        </p:blipFill>
        <p:spPr bwMode="auto">
          <a:xfrm>
            <a:off x="2895600" y="-6882"/>
            <a:ext cx="1879456" cy="9437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22558" b="20646"/>
          <a:stretch/>
        </p:blipFill>
        <p:spPr bwMode="auto">
          <a:xfrm>
            <a:off x="4784888" y="-6881"/>
            <a:ext cx="2398446" cy="9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0" y="-6881"/>
            <a:ext cx="7170198" cy="943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1" rIns="91384" bIns="45691" rtlCol="0" anchor="ctr"/>
          <a:lstStyle/>
          <a:p>
            <a:pPr algn="ctr" defTabSz="91394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70198" y="-6274"/>
            <a:ext cx="1973802" cy="943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1" rIns="91384" bIns="45691" rtlCol="0" anchor="ctr"/>
          <a:lstStyle/>
          <a:p>
            <a:pPr algn="ctr" defTabSz="91394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9" name="Picture 2" descr="C:\Documents and Settings\stumpf24883\Desktop\Work in progress\Crack extraction\Poster EGU\revised\Logos\Live.t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903" y="6145762"/>
            <a:ext cx="624577" cy="62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Documents and Settings\stumpf24883\Desktop\Work in progress\Crack extraction\Poster EGU\revised\Logos\CNRS_logo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432" y="6101878"/>
            <a:ext cx="726045" cy="6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150053"/>
            <a:ext cx="1371600" cy="631747"/>
          </a:xfrm>
          <a:prstGeom prst="rect">
            <a:avLst/>
          </a:prstGeom>
        </p:spPr>
      </p:pic>
      <p:pic>
        <p:nvPicPr>
          <p:cNvPr id="41" name="Picture 2" descr="http://eost.unistra.fr/fileadmin/upload/EOST/Documents/LOGOS/logo_IPG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46" y="6007246"/>
            <a:ext cx="850754" cy="8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erso.ens-lyon.fr/benoit.tauzin/Images/logo_LG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32" y="6165067"/>
            <a:ext cx="1442184" cy="5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Sit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21" y="5893537"/>
            <a:ext cx="1723955" cy="10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204599" y="152400"/>
            <a:ext cx="1863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615"/>
            <a:r>
              <a:rPr lang="fr-FR" b="1" dirty="0" err="1"/>
              <a:t>Seminaire</a:t>
            </a:r>
            <a:r>
              <a:rPr lang="fr-FR" b="1" dirty="0"/>
              <a:t> IPGP, 14 </a:t>
            </a:r>
            <a:r>
              <a:rPr lang="fr-FR" b="1" dirty="0" err="1"/>
              <a:t>Nov</a:t>
            </a:r>
            <a:endParaRPr lang="en-US" b="1" dirty="0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0538"/>
            <a:ext cx="9144000" cy="38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5768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Stumpf, A., Malet, J.-P., Allemand, P., &amp; </a:t>
            </a:r>
            <a:r>
              <a:rPr lang="fr-FR" dirty="0" err="1">
                <a:solidFill>
                  <a:schemeClr val="bg1"/>
                </a:solidFill>
              </a:rPr>
              <a:t>Ullrich</a:t>
            </a:r>
            <a:r>
              <a:rPr lang="fr-FR" dirty="0">
                <a:solidFill>
                  <a:schemeClr val="bg1"/>
                </a:solidFill>
              </a:rPr>
              <a:t>, P. (2014). Surface reconstruction and </a:t>
            </a:r>
            <a:r>
              <a:rPr lang="fr-FR" dirty="0" err="1">
                <a:solidFill>
                  <a:schemeClr val="bg1"/>
                </a:solidFill>
              </a:rPr>
              <a:t>landslide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displacement</a:t>
            </a:r>
            <a:r>
              <a:rPr lang="fr-FR" dirty="0">
                <a:solidFill>
                  <a:schemeClr val="bg1"/>
                </a:solidFill>
              </a:rPr>
              <a:t> monitoring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Pléiades VHR satellite images. </a:t>
            </a:r>
            <a:r>
              <a:rPr lang="fr-FR" i="1" dirty="0">
                <a:solidFill>
                  <a:schemeClr val="bg1"/>
                </a:solidFill>
              </a:rPr>
              <a:t>ISPRS Journal of </a:t>
            </a:r>
            <a:r>
              <a:rPr lang="fr-FR" i="1" dirty="0" err="1">
                <a:solidFill>
                  <a:schemeClr val="bg1"/>
                </a:solidFill>
              </a:rPr>
              <a:t>Photogrammetry</a:t>
            </a:r>
            <a:r>
              <a:rPr lang="fr-FR" i="1" dirty="0">
                <a:solidFill>
                  <a:schemeClr val="bg1"/>
                </a:solidFill>
              </a:rPr>
              <a:t> and </a:t>
            </a:r>
            <a:r>
              <a:rPr lang="fr-FR" i="1" dirty="0" err="1">
                <a:solidFill>
                  <a:schemeClr val="bg1"/>
                </a:solidFill>
              </a:rPr>
              <a:t>Remote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Sensing</a:t>
            </a:r>
            <a:r>
              <a:rPr lang="fr-FR" i="1" dirty="0">
                <a:solidFill>
                  <a:schemeClr val="bg1"/>
                </a:solidFill>
              </a:rPr>
              <a:t>, 95</a:t>
            </a:r>
            <a:r>
              <a:rPr lang="fr-FR" dirty="0">
                <a:solidFill>
                  <a:schemeClr val="bg1"/>
                </a:solidFill>
              </a:rPr>
              <a:t>, 1–12. </a:t>
            </a:r>
          </a:p>
        </p:txBody>
      </p:sp>
    </p:spTree>
    <p:extLst>
      <p:ext uri="{BB962C8B-B14F-4D97-AF65-F5344CB8AC3E}">
        <p14:creationId xmlns:p14="http://schemas.microsoft.com/office/powerpoint/2010/main" val="37992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PERSPECTIVES – TIME SERIES PROCESSING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9631" y="2938"/>
            <a:ext cx="2524369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/>
          <p:cNvSpPr/>
          <p:nvPr/>
        </p:nvSpPr>
        <p:spPr>
          <a:xfrm>
            <a:off x="-3545" y="2938"/>
            <a:ext cx="6623175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16187" y="6560164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33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184" y="1066800"/>
            <a:ext cx="4190999" cy="280076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Towards a use of VHR satellite images for monitoring at a regional scale?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How can time-series of VHR images be jointly exploited?</a:t>
            </a:r>
          </a:p>
          <a:p>
            <a:pPr lvl="1" indent="-223838">
              <a:buFont typeface="Wingdings" panose="05000000000000000000" pitchFamily="2" charset="2"/>
              <a:buChar char="Ø"/>
            </a:pPr>
            <a:r>
              <a:rPr lang="en-US" sz="1600" dirty="0" smtClean="0"/>
              <a:t>joint filtering of stacked displacement fields for noise removal?</a:t>
            </a:r>
          </a:p>
          <a:p>
            <a:pPr lvl="1" indent="-223838">
              <a:buFont typeface="Wingdings" panose="05000000000000000000" pitchFamily="2" charset="2"/>
              <a:buChar char="Ø"/>
            </a:pPr>
            <a:r>
              <a:rPr lang="en-US" sz="1600" dirty="0" smtClean="0"/>
              <a:t>a kind of small baseline approach?</a:t>
            </a:r>
          </a:p>
          <a:p>
            <a:pPr lvl="1" indent="-223838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117475" lvl="1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Implementation of the processing chain with open-source tools (</a:t>
            </a:r>
            <a:r>
              <a:rPr lang="en-US" sz="1600" dirty="0" err="1" smtClean="0"/>
              <a:t>MicMac,OTB</a:t>
            </a:r>
            <a:r>
              <a:rPr lang="en-US" sz="1600" dirty="0" smtClean="0"/>
              <a:t>)</a:t>
            </a:r>
            <a:endParaRPr lang="en-US" sz="1600" dirty="0"/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50184" y="3867567"/>
            <a:ext cx="3888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/>
              <a:t>MicMac correlator seems more robust to decorrelation in areas with high displacement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Possibility to use smaller window size allows capture more spatial variation better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05" y="801546"/>
            <a:ext cx="4565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2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38" y="1326709"/>
            <a:ext cx="28956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78" y="3526038"/>
            <a:ext cx="4559122" cy="32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PERSPECTIVES – MARINE DOMAIN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9631" y="2938"/>
            <a:ext cx="2524369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/>
          <p:cNvSpPr/>
          <p:nvPr/>
        </p:nvSpPr>
        <p:spPr>
          <a:xfrm>
            <a:off x="-3545" y="2938"/>
            <a:ext cx="6623175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16187" y="6560164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34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184" y="1066800"/>
            <a:ext cx="8381999" cy="33855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 smtClean="0"/>
              <a:t>Tracking of sub-marine dune migration and sediment transfer at the Banc de Four</a:t>
            </a:r>
            <a:endParaRPr lang="en-US" sz="1600" dirty="0"/>
          </a:p>
        </p:txBody>
      </p:sp>
      <p:sp>
        <p:nvSpPr>
          <p:cNvPr id="2" name="Right Arrow 1"/>
          <p:cNvSpPr/>
          <p:nvPr/>
        </p:nvSpPr>
        <p:spPr>
          <a:xfrm rot="9900000">
            <a:off x="4366296" y="3234456"/>
            <a:ext cx="282804" cy="231296"/>
          </a:xfrm>
          <a:prstGeom prst="rightArrow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3" y="1433931"/>
            <a:ext cx="2805629" cy="25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61" y="3979218"/>
            <a:ext cx="3017542" cy="272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0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35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RESULTS – SUBPIXEL IMAGE CORRELATION (AFTER POST-PROCESSING)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7800" y="2938"/>
            <a:ext cx="1295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Rectangle 27"/>
          <p:cNvSpPr/>
          <p:nvPr/>
        </p:nvSpPr>
        <p:spPr>
          <a:xfrm>
            <a:off x="6553200" y="2938"/>
            <a:ext cx="2590800" cy="25955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9" name="Rectangle 28"/>
          <p:cNvSpPr/>
          <p:nvPr/>
        </p:nvSpPr>
        <p:spPr>
          <a:xfrm>
            <a:off x="-3544" y="2938"/>
            <a:ext cx="52613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925364"/>
              </p:ext>
            </p:extLst>
          </p:nvPr>
        </p:nvGraphicFramePr>
        <p:xfrm>
          <a:off x="976083" y="4800600"/>
          <a:ext cx="6931026" cy="1973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1926"/>
                <a:gridCol w="1319239"/>
                <a:gridCol w="1613891"/>
                <a:gridCol w="1705970"/>
              </a:tblGrid>
              <a:tr h="292100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LVAL1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GNSS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Image correlation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40 GCPs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no GCPs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2100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-0.02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(-0.05)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-0.06</a:t>
                      </a:r>
                      <a:endParaRPr lang="en-US" sz="1200" b="1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(-0.03)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2100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-0.01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0.12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(0.21)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-0.06</a:t>
                      </a:r>
                      <a:endParaRPr lang="en-US" sz="1200" b="1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(0.09)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2100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Total horizontal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0.12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(0.22)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0.07</a:t>
                      </a:r>
                      <a:endParaRPr lang="en-US" sz="1200" b="1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(0.09)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0" y="990600"/>
            <a:ext cx="8978454" cy="379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6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4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4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TESTED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SOFTWARE FOR SURFACE RECONSTRUCTION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581400" y="2938"/>
            <a:ext cx="1676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5257800" y="0"/>
            <a:ext cx="3886200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-3544" y="2938"/>
            <a:ext cx="35849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272313" y="1295400"/>
            <a:ext cx="2775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</a:rPr>
              <a:t>ERDAS LPS </a:t>
            </a:r>
            <a:endParaRPr lang="en-US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(Now Imagine Photogrammetry)</a:t>
            </a:r>
            <a:endParaRPr lang="fr-FR" sz="14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44333" y="1312332"/>
            <a:ext cx="2775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Remote Sensing Graz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(In-house software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of </a:t>
            </a:r>
            <a:r>
              <a:rPr lang="en-US" sz="1400" dirty="0" err="1" smtClean="0">
                <a:solidFill>
                  <a:srgbClr val="000000"/>
                </a:solidFill>
                <a:latin typeface="+mn-lt"/>
              </a:rPr>
              <a:t>Joanneum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Research)</a:t>
            </a:r>
            <a:endParaRPr lang="fr-FR" sz="1400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60210" y="1312332"/>
            <a:ext cx="2775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MicMac</a:t>
            </a:r>
            <a:endParaRPr lang="en-US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(Processed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by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Arnaud Durand/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SERTIT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fr-FR" sz="1400" dirty="0">
              <a:latin typeface="+mn-lt"/>
            </a:endParaRPr>
          </a:p>
        </p:txBody>
      </p:sp>
      <p:pic>
        <p:nvPicPr>
          <p:cNvPr id="1034" name="Picture 10" descr="JOANNEUM RESEARCH Forschungsgesellsch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26" y="2930524"/>
            <a:ext cx="20193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exagon Geospat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6" y="2903010"/>
            <a:ext cx="19431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ages.duckduckgo.com/iu/?u=http%3A%2F%2Fts3.mm.bing.net%2Fth%3Fid%3DHN.608004276678952050%26pid%3D15.1&amp;f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82" y="2878784"/>
            <a:ext cx="875343" cy="9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24713" y="2286000"/>
            <a:ext cx="24708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~ 350 € / </a:t>
            </a:r>
            <a:r>
              <a:rPr lang="fr-FR" sz="1400" dirty="0" err="1" smtClean="0"/>
              <a:t>month</a:t>
            </a:r>
            <a:r>
              <a:rPr lang="fr-FR" sz="1400" dirty="0" smtClean="0"/>
              <a:t>   </a:t>
            </a:r>
            <a:endParaRPr lang="fr-FR" sz="1400" dirty="0"/>
          </a:p>
        </p:txBody>
      </p:sp>
      <p:sp>
        <p:nvSpPr>
          <p:cNvPr id="32" name="Rectangle 31"/>
          <p:cNvSpPr/>
          <p:nvPr/>
        </p:nvSpPr>
        <p:spPr>
          <a:xfrm>
            <a:off x="3496733" y="2286000"/>
            <a:ext cx="2470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Free exchange possible </a:t>
            </a:r>
            <a:r>
              <a:rPr lang="fr-FR" sz="1400" dirty="0" err="1" smtClean="0"/>
              <a:t>within</a:t>
            </a:r>
            <a:r>
              <a:rPr lang="fr-FR" sz="1400" dirty="0" smtClean="0"/>
              <a:t> joint </a:t>
            </a:r>
            <a:r>
              <a:rPr lang="fr-FR" sz="1400" dirty="0" err="1" smtClean="0"/>
              <a:t>research</a:t>
            </a:r>
            <a:r>
              <a:rPr lang="fr-FR" sz="1400" dirty="0" smtClean="0"/>
              <a:t> </a:t>
            </a:r>
            <a:r>
              <a:rPr lang="fr-FR" sz="1400" dirty="0" err="1" smtClean="0"/>
              <a:t>projects</a:t>
            </a:r>
            <a:endParaRPr lang="fr-FR" sz="1400" dirty="0"/>
          </a:p>
        </p:txBody>
      </p:sp>
      <p:sp>
        <p:nvSpPr>
          <p:cNvPr id="34" name="Rectangle 33"/>
          <p:cNvSpPr/>
          <p:nvPr/>
        </p:nvSpPr>
        <p:spPr>
          <a:xfrm>
            <a:off x="6412610" y="2286000"/>
            <a:ext cx="24708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Open Source !!!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7771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9"/>
          <a:stretch/>
        </p:blipFill>
        <p:spPr>
          <a:xfrm>
            <a:off x="473182" y="986434"/>
            <a:ext cx="8503632" cy="5797138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5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78990" y="999383"/>
            <a:ext cx="1079010" cy="419424"/>
          </a:xfrm>
          <a:prstGeom prst="rect">
            <a:avLst/>
          </a:prstGeom>
          <a:solidFill>
            <a:srgbClr val="C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5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84813" y="990600"/>
            <a:ext cx="2863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sz="1600" b="1" dirty="0" smtClean="0"/>
              <a:t>Overview</a:t>
            </a: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581400" y="2938"/>
            <a:ext cx="1676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PROCESSING CHAIN – ERDAS LPS / RSG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257800" y="0"/>
            <a:ext cx="3886200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89" name="Rectangle 88"/>
          <p:cNvSpPr/>
          <p:nvPr/>
        </p:nvSpPr>
        <p:spPr>
          <a:xfrm>
            <a:off x="-3544" y="2938"/>
            <a:ext cx="35849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" name="Forme libre 3"/>
          <p:cNvSpPr/>
          <p:nvPr/>
        </p:nvSpPr>
        <p:spPr>
          <a:xfrm>
            <a:off x="381000" y="2994662"/>
            <a:ext cx="8695267" cy="3804071"/>
          </a:xfrm>
          <a:custGeom>
            <a:avLst/>
            <a:gdLst>
              <a:gd name="connsiteX0" fmla="*/ 423333 w 8695267"/>
              <a:gd name="connsiteY0" fmla="*/ 705271 h 3804071"/>
              <a:gd name="connsiteX1" fmla="*/ 423333 w 8695267"/>
              <a:gd name="connsiteY1" fmla="*/ 705271 h 3804071"/>
              <a:gd name="connsiteX2" fmla="*/ 643467 w 8695267"/>
              <a:gd name="connsiteY2" fmla="*/ 756071 h 3804071"/>
              <a:gd name="connsiteX3" fmla="*/ 829733 w 8695267"/>
              <a:gd name="connsiteY3" fmla="*/ 773005 h 3804071"/>
              <a:gd name="connsiteX4" fmla="*/ 1016000 w 8695267"/>
              <a:gd name="connsiteY4" fmla="*/ 781471 h 3804071"/>
              <a:gd name="connsiteX5" fmla="*/ 1608667 w 8695267"/>
              <a:gd name="connsiteY5" fmla="*/ 773005 h 3804071"/>
              <a:gd name="connsiteX6" fmla="*/ 1651000 w 8695267"/>
              <a:gd name="connsiteY6" fmla="*/ 764538 h 3804071"/>
              <a:gd name="connsiteX7" fmla="*/ 2201333 w 8695267"/>
              <a:gd name="connsiteY7" fmla="*/ 747605 h 3804071"/>
              <a:gd name="connsiteX8" fmla="*/ 2319867 w 8695267"/>
              <a:gd name="connsiteY8" fmla="*/ 730671 h 3804071"/>
              <a:gd name="connsiteX9" fmla="*/ 2345267 w 8695267"/>
              <a:gd name="connsiteY9" fmla="*/ 722205 h 3804071"/>
              <a:gd name="connsiteX10" fmla="*/ 2455333 w 8695267"/>
              <a:gd name="connsiteY10" fmla="*/ 696805 h 3804071"/>
              <a:gd name="connsiteX11" fmla="*/ 2523067 w 8695267"/>
              <a:gd name="connsiteY11" fmla="*/ 679871 h 3804071"/>
              <a:gd name="connsiteX12" fmla="*/ 2573867 w 8695267"/>
              <a:gd name="connsiteY12" fmla="*/ 671405 h 3804071"/>
              <a:gd name="connsiteX13" fmla="*/ 2658533 w 8695267"/>
              <a:gd name="connsiteY13" fmla="*/ 654471 h 3804071"/>
              <a:gd name="connsiteX14" fmla="*/ 2794000 w 8695267"/>
              <a:gd name="connsiteY14" fmla="*/ 629071 h 3804071"/>
              <a:gd name="connsiteX15" fmla="*/ 2904067 w 8695267"/>
              <a:gd name="connsiteY15" fmla="*/ 603671 h 3804071"/>
              <a:gd name="connsiteX16" fmla="*/ 2946400 w 8695267"/>
              <a:gd name="connsiteY16" fmla="*/ 586738 h 3804071"/>
              <a:gd name="connsiteX17" fmla="*/ 2971800 w 8695267"/>
              <a:gd name="connsiteY17" fmla="*/ 578271 h 3804071"/>
              <a:gd name="connsiteX18" fmla="*/ 3014133 w 8695267"/>
              <a:gd name="connsiteY18" fmla="*/ 561338 h 3804071"/>
              <a:gd name="connsiteX19" fmla="*/ 3048000 w 8695267"/>
              <a:gd name="connsiteY19" fmla="*/ 552871 h 3804071"/>
              <a:gd name="connsiteX20" fmla="*/ 3158067 w 8695267"/>
              <a:gd name="connsiteY20" fmla="*/ 519005 h 3804071"/>
              <a:gd name="connsiteX21" fmla="*/ 3208867 w 8695267"/>
              <a:gd name="connsiteY21" fmla="*/ 510538 h 3804071"/>
              <a:gd name="connsiteX22" fmla="*/ 3327400 w 8695267"/>
              <a:gd name="connsiteY22" fmla="*/ 485138 h 3804071"/>
              <a:gd name="connsiteX23" fmla="*/ 3420533 w 8695267"/>
              <a:gd name="connsiteY23" fmla="*/ 451271 h 3804071"/>
              <a:gd name="connsiteX24" fmla="*/ 3488267 w 8695267"/>
              <a:gd name="connsiteY24" fmla="*/ 417405 h 3804071"/>
              <a:gd name="connsiteX25" fmla="*/ 3522133 w 8695267"/>
              <a:gd name="connsiteY25" fmla="*/ 408938 h 3804071"/>
              <a:gd name="connsiteX26" fmla="*/ 3589867 w 8695267"/>
              <a:gd name="connsiteY26" fmla="*/ 375071 h 3804071"/>
              <a:gd name="connsiteX27" fmla="*/ 3623733 w 8695267"/>
              <a:gd name="connsiteY27" fmla="*/ 358138 h 3804071"/>
              <a:gd name="connsiteX28" fmla="*/ 3649133 w 8695267"/>
              <a:gd name="connsiteY28" fmla="*/ 341205 h 3804071"/>
              <a:gd name="connsiteX29" fmla="*/ 3674533 w 8695267"/>
              <a:gd name="connsiteY29" fmla="*/ 332738 h 3804071"/>
              <a:gd name="connsiteX30" fmla="*/ 3708400 w 8695267"/>
              <a:gd name="connsiteY30" fmla="*/ 315805 h 3804071"/>
              <a:gd name="connsiteX31" fmla="*/ 3767667 w 8695267"/>
              <a:gd name="connsiteY31" fmla="*/ 298871 h 3804071"/>
              <a:gd name="connsiteX32" fmla="*/ 3826933 w 8695267"/>
              <a:gd name="connsiteY32" fmla="*/ 273471 h 3804071"/>
              <a:gd name="connsiteX33" fmla="*/ 3860800 w 8695267"/>
              <a:gd name="connsiteY33" fmla="*/ 256538 h 3804071"/>
              <a:gd name="connsiteX34" fmla="*/ 3903133 w 8695267"/>
              <a:gd name="connsiteY34" fmla="*/ 248071 h 3804071"/>
              <a:gd name="connsiteX35" fmla="*/ 3996267 w 8695267"/>
              <a:gd name="connsiteY35" fmla="*/ 231138 h 3804071"/>
              <a:gd name="connsiteX36" fmla="*/ 4047067 w 8695267"/>
              <a:gd name="connsiteY36" fmla="*/ 214205 h 3804071"/>
              <a:gd name="connsiteX37" fmla="*/ 4123267 w 8695267"/>
              <a:gd name="connsiteY37" fmla="*/ 205738 h 3804071"/>
              <a:gd name="connsiteX38" fmla="*/ 4453467 w 8695267"/>
              <a:gd name="connsiteY38" fmla="*/ 188805 h 3804071"/>
              <a:gd name="connsiteX39" fmla="*/ 4563533 w 8695267"/>
              <a:gd name="connsiteY39" fmla="*/ 180338 h 3804071"/>
              <a:gd name="connsiteX40" fmla="*/ 4673600 w 8695267"/>
              <a:gd name="connsiteY40" fmla="*/ 163405 h 3804071"/>
              <a:gd name="connsiteX41" fmla="*/ 4732867 w 8695267"/>
              <a:gd name="connsiteY41" fmla="*/ 154938 h 3804071"/>
              <a:gd name="connsiteX42" fmla="*/ 4758267 w 8695267"/>
              <a:gd name="connsiteY42" fmla="*/ 146471 h 3804071"/>
              <a:gd name="connsiteX43" fmla="*/ 4859867 w 8695267"/>
              <a:gd name="connsiteY43" fmla="*/ 121071 h 3804071"/>
              <a:gd name="connsiteX44" fmla="*/ 4893733 w 8695267"/>
              <a:gd name="connsiteY44" fmla="*/ 112605 h 3804071"/>
              <a:gd name="connsiteX45" fmla="*/ 4919133 w 8695267"/>
              <a:gd name="connsiteY45" fmla="*/ 104138 h 3804071"/>
              <a:gd name="connsiteX46" fmla="*/ 4978400 w 8695267"/>
              <a:gd name="connsiteY46" fmla="*/ 95671 h 3804071"/>
              <a:gd name="connsiteX47" fmla="*/ 5046133 w 8695267"/>
              <a:gd name="connsiteY47" fmla="*/ 78738 h 3804071"/>
              <a:gd name="connsiteX48" fmla="*/ 5122333 w 8695267"/>
              <a:gd name="connsiteY48" fmla="*/ 61805 h 3804071"/>
              <a:gd name="connsiteX49" fmla="*/ 5173133 w 8695267"/>
              <a:gd name="connsiteY49" fmla="*/ 53338 h 3804071"/>
              <a:gd name="connsiteX50" fmla="*/ 5291667 w 8695267"/>
              <a:gd name="connsiteY50" fmla="*/ 27938 h 3804071"/>
              <a:gd name="connsiteX51" fmla="*/ 5418667 w 8695267"/>
              <a:gd name="connsiteY51" fmla="*/ 19471 h 3804071"/>
              <a:gd name="connsiteX52" fmla="*/ 5452533 w 8695267"/>
              <a:gd name="connsiteY52" fmla="*/ 11005 h 3804071"/>
              <a:gd name="connsiteX53" fmla="*/ 5884333 w 8695267"/>
              <a:gd name="connsiteY53" fmla="*/ 11005 h 3804071"/>
              <a:gd name="connsiteX54" fmla="*/ 6002867 w 8695267"/>
              <a:gd name="connsiteY54" fmla="*/ 27938 h 3804071"/>
              <a:gd name="connsiteX55" fmla="*/ 6062133 w 8695267"/>
              <a:gd name="connsiteY55" fmla="*/ 36405 h 3804071"/>
              <a:gd name="connsiteX56" fmla="*/ 6112933 w 8695267"/>
              <a:gd name="connsiteY56" fmla="*/ 44871 h 3804071"/>
              <a:gd name="connsiteX57" fmla="*/ 6282267 w 8695267"/>
              <a:gd name="connsiteY57" fmla="*/ 70271 h 3804071"/>
              <a:gd name="connsiteX58" fmla="*/ 6341533 w 8695267"/>
              <a:gd name="connsiteY58" fmla="*/ 78738 h 3804071"/>
              <a:gd name="connsiteX59" fmla="*/ 6468533 w 8695267"/>
              <a:gd name="connsiteY59" fmla="*/ 87205 h 3804071"/>
              <a:gd name="connsiteX60" fmla="*/ 6527800 w 8695267"/>
              <a:gd name="connsiteY60" fmla="*/ 95671 h 3804071"/>
              <a:gd name="connsiteX61" fmla="*/ 6578600 w 8695267"/>
              <a:gd name="connsiteY61" fmla="*/ 104138 h 3804071"/>
              <a:gd name="connsiteX62" fmla="*/ 6688667 w 8695267"/>
              <a:gd name="connsiteY62" fmla="*/ 112605 h 3804071"/>
              <a:gd name="connsiteX63" fmla="*/ 6739467 w 8695267"/>
              <a:gd name="connsiteY63" fmla="*/ 121071 h 3804071"/>
              <a:gd name="connsiteX64" fmla="*/ 6993467 w 8695267"/>
              <a:gd name="connsiteY64" fmla="*/ 138005 h 3804071"/>
              <a:gd name="connsiteX65" fmla="*/ 7154333 w 8695267"/>
              <a:gd name="connsiteY65" fmla="*/ 154938 h 3804071"/>
              <a:gd name="connsiteX66" fmla="*/ 7721600 w 8695267"/>
              <a:gd name="connsiteY66" fmla="*/ 163405 h 3804071"/>
              <a:gd name="connsiteX67" fmla="*/ 7789333 w 8695267"/>
              <a:gd name="connsiteY67" fmla="*/ 171871 h 3804071"/>
              <a:gd name="connsiteX68" fmla="*/ 7857067 w 8695267"/>
              <a:gd name="connsiteY68" fmla="*/ 188805 h 3804071"/>
              <a:gd name="connsiteX69" fmla="*/ 7899400 w 8695267"/>
              <a:gd name="connsiteY69" fmla="*/ 197271 h 3804071"/>
              <a:gd name="connsiteX70" fmla="*/ 7984067 w 8695267"/>
              <a:gd name="connsiteY70" fmla="*/ 222671 h 3804071"/>
              <a:gd name="connsiteX71" fmla="*/ 8017933 w 8695267"/>
              <a:gd name="connsiteY71" fmla="*/ 239605 h 3804071"/>
              <a:gd name="connsiteX72" fmla="*/ 8094133 w 8695267"/>
              <a:gd name="connsiteY72" fmla="*/ 265005 h 3804071"/>
              <a:gd name="connsiteX73" fmla="*/ 8153400 w 8695267"/>
              <a:gd name="connsiteY73" fmla="*/ 290405 h 3804071"/>
              <a:gd name="connsiteX74" fmla="*/ 8178800 w 8695267"/>
              <a:gd name="connsiteY74" fmla="*/ 307338 h 3804071"/>
              <a:gd name="connsiteX75" fmla="*/ 8246533 w 8695267"/>
              <a:gd name="connsiteY75" fmla="*/ 341205 h 3804071"/>
              <a:gd name="connsiteX76" fmla="*/ 8331200 w 8695267"/>
              <a:gd name="connsiteY76" fmla="*/ 383538 h 3804071"/>
              <a:gd name="connsiteX77" fmla="*/ 8449733 w 8695267"/>
              <a:gd name="connsiteY77" fmla="*/ 459738 h 3804071"/>
              <a:gd name="connsiteX78" fmla="*/ 8492067 w 8695267"/>
              <a:gd name="connsiteY78" fmla="*/ 476671 h 3804071"/>
              <a:gd name="connsiteX79" fmla="*/ 8525933 w 8695267"/>
              <a:gd name="connsiteY79" fmla="*/ 502071 h 3804071"/>
              <a:gd name="connsiteX80" fmla="*/ 8551333 w 8695267"/>
              <a:gd name="connsiteY80" fmla="*/ 510538 h 3804071"/>
              <a:gd name="connsiteX81" fmla="*/ 8593667 w 8695267"/>
              <a:gd name="connsiteY81" fmla="*/ 544405 h 3804071"/>
              <a:gd name="connsiteX82" fmla="*/ 8610600 w 8695267"/>
              <a:gd name="connsiteY82" fmla="*/ 569805 h 3804071"/>
              <a:gd name="connsiteX83" fmla="*/ 8619067 w 8695267"/>
              <a:gd name="connsiteY83" fmla="*/ 756071 h 3804071"/>
              <a:gd name="connsiteX84" fmla="*/ 8636000 w 8695267"/>
              <a:gd name="connsiteY84" fmla="*/ 781471 h 3804071"/>
              <a:gd name="connsiteX85" fmla="*/ 8669867 w 8695267"/>
              <a:gd name="connsiteY85" fmla="*/ 840738 h 3804071"/>
              <a:gd name="connsiteX86" fmla="*/ 8678333 w 8695267"/>
              <a:gd name="connsiteY86" fmla="*/ 883071 h 3804071"/>
              <a:gd name="connsiteX87" fmla="*/ 8686800 w 8695267"/>
              <a:gd name="connsiteY87" fmla="*/ 908471 h 3804071"/>
              <a:gd name="connsiteX88" fmla="*/ 8695267 w 8695267"/>
              <a:gd name="connsiteY88" fmla="*/ 1069338 h 3804071"/>
              <a:gd name="connsiteX89" fmla="*/ 8686800 w 8695267"/>
              <a:gd name="connsiteY89" fmla="*/ 1289471 h 3804071"/>
              <a:gd name="connsiteX90" fmla="*/ 8669867 w 8695267"/>
              <a:gd name="connsiteY90" fmla="*/ 1450338 h 3804071"/>
              <a:gd name="connsiteX91" fmla="*/ 8652933 w 8695267"/>
              <a:gd name="connsiteY91" fmla="*/ 1619671 h 3804071"/>
              <a:gd name="connsiteX92" fmla="*/ 8644467 w 8695267"/>
              <a:gd name="connsiteY92" fmla="*/ 1645071 h 3804071"/>
              <a:gd name="connsiteX93" fmla="*/ 8636000 w 8695267"/>
              <a:gd name="connsiteY93" fmla="*/ 1755138 h 3804071"/>
              <a:gd name="connsiteX94" fmla="*/ 8627533 w 8695267"/>
              <a:gd name="connsiteY94" fmla="*/ 1789005 h 3804071"/>
              <a:gd name="connsiteX95" fmla="*/ 8619067 w 8695267"/>
              <a:gd name="connsiteY95" fmla="*/ 1839805 h 3804071"/>
              <a:gd name="connsiteX96" fmla="*/ 8610600 w 8695267"/>
              <a:gd name="connsiteY96" fmla="*/ 1873671 h 3804071"/>
              <a:gd name="connsiteX97" fmla="*/ 8602133 w 8695267"/>
              <a:gd name="connsiteY97" fmla="*/ 1916005 h 3804071"/>
              <a:gd name="connsiteX98" fmla="*/ 8593667 w 8695267"/>
              <a:gd name="connsiteY98" fmla="*/ 1966805 h 3804071"/>
              <a:gd name="connsiteX99" fmla="*/ 8559800 w 8695267"/>
              <a:gd name="connsiteY99" fmla="*/ 2068405 h 3804071"/>
              <a:gd name="connsiteX100" fmla="*/ 8517467 w 8695267"/>
              <a:gd name="connsiteY100" fmla="*/ 2246205 h 3804071"/>
              <a:gd name="connsiteX101" fmla="*/ 8492067 w 8695267"/>
              <a:gd name="connsiteY101" fmla="*/ 2407071 h 3804071"/>
              <a:gd name="connsiteX102" fmla="*/ 8475133 w 8695267"/>
              <a:gd name="connsiteY102" fmla="*/ 2457871 h 3804071"/>
              <a:gd name="connsiteX103" fmla="*/ 8466667 w 8695267"/>
              <a:gd name="connsiteY103" fmla="*/ 2584871 h 3804071"/>
              <a:gd name="connsiteX104" fmla="*/ 8458200 w 8695267"/>
              <a:gd name="connsiteY104" fmla="*/ 2610271 h 3804071"/>
              <a:gd name="connsiteX105" fmla="*/ 8441267 w 8695267"/>
              <a:gd name="connsiteY105" fmla="*/ 2771138 h 3804071"/>
              <a:gd name="connsiteX106" fmla="*/ 8432800 w 8695267"/>
              <a:gd name="connsiteY106" fmla="*/ 2965871 h 3804071"/>
              <a:gd name="connsiteX107" fmla="*/ 8407400 w 8695267"/>
              <a:gd name="connsiteY107" fmla="*/ 3016671 h 3804071"/>
              <a:gd name="connsiteX108" fmla="*/ 8398933 w 8695267"/>
              <a:gd name="connsiteY108" fmla="*/ 3042071 h 3804071"/>
              <a:gd name="connsiteX109" fmla="*/ 8382000 w 8695267"/>
              <a:gd name="connsiteY109" fmla="*/ 3075938 h 3804071"/>
              <a:gd name="connsiteX110" fmla="*/ 8365067 w 8695267"/>
              <a:gd name="connsiteY110" fmla="*/ 3118271 h 3804071"/>
              <a:gd name="connsiteX111" fmla="*/ 8348133 w 8695267"/>
              <a:gd name="connsiteY111" fmla="*/ 3135205 h 3804071"/>
              <a:gd name="connsiteX112" fmla="*/ 8305800 w 8695267"/>
              <a:gd name="connsiteY112" fmla="*/ 3202938 h 3804071"/>
              <a:gd name="connsiteX113" fmla="*/ 8280400 w 8695267"/>
              <a:gd name="connsiteY113" fmla="*/ 3228338 h 3804071"/>
              <a:gd name="connsiteX114" fmla="*/ 8246533 w 8695267"/>
              <a:gd name="connsiteY114" fmla="*/ 3287605 h 3804071"/>
              <a:gd name="connsiteX115" fmla="*/ 8212667 w 8695267"/>
              <a:gd name="connsiteY115" fmla="*/ 3338405 h 3804071"/>
              <a:gd name="connsiteX116" fmla="*/ 8170333 w 8695267"/>
              <a:gd name="connsiteY116" fmla="*/ 3380738 h 3804071"/>
              <a:gd name="connsiteX117" fmla="*/ 8119533 w 8695267"/>
              <a:gd name="connsiteY117" fmla="*/ 3448471 h 3804071"/>
              <a:gd name="connsiteX118" fmla="*/ 8077200 w 8695267"/>
              <a:gd name="connsiteY118" fmla="*/ 3490805 h 3804071"/>
              <a:gd name="connsiteX119" fmla="*/ 8043333 w 8695267"/>
              <a:gd name="connsiteY119" fmla="*/ 3516205 h 3804071"/>
              <a:gd name="connsiteX120" fmla="*/ 8017933 w 8695267"/>
              <a:gd name="connsiteY120" fmla="*/ 3550071 h 3804071"/>
              <a:gd name="connsiteX121" fmla="*/ 7967133 w 8695267"/>
              <a:gd name="connsiteY121" fmla="*/ 3600871 h 3804071"/>
              <a:gd name="connsiteX122" fmla="*/ 7933267 w 8695267"/>
              <a:gd name="connsiteY122" fmla="*/ 3634738 h 3804071"/>
              <a:gd name="connsiteX123" fmla="*/ 7907867 w 8695267"/>
              <a:gd name="connsiteY123" fmla="*/ 3660138 h 3804071"/>
              <a:gd name="connsiteX124" fmla="*/ 7882467 w 8695267"/>
              <a:gd name="connsiteY124" fmla="*/ 3677071 h 3804071"/>
              <a:gd name="connsiteX125" fmla="*/ 7865533 w 8695267"/>
              <a:gd name="connsiteY125" fmla="*/ 3702471 h 3804071"/>
              <a:gd name="connsiteX126" fmla="*/ 7814733 w 8695267"/>
              <a:gd name="connsiteY126" fmla="*/ 3736338 h 3804071"/>
              <a:gd name="connsiteX127" fmla="*/ 7763933 w 8695267"/>
              <a:gd name="connsiteY127" fmla="*/ 3761738 h 3804071"/>
              <a:gd name="connsiteX128" fmla="*/ 7509933 w 8695267"/>
              <a:gd name="connsiteY128" fmla="*/ 3744805 h 3804071"/>
              <a:gd name="connsiteX129" fmla="*/ 7332133 w 8695267"/>
              <a:gd name="connsiteY129" fmla="*/ 3753271 h 3804071"/>
              <a:gd name="connsiteX130" fmla="*/ 7264400 w 8695267"/>
              <a:gd name="connsiteY130" fmla="*/ 3770205 h 3804071"/>
              <a:gd name="connsiteX131" fmla="*/ 7239000 w 8695267"/>
              <a:gd name="connsiteY131" fmla="*/ 3778671 h 3804071"/>
              <a:gd name="connsiteX132" fmla="*/ 7171267 w 8695267"/>
              <a:gd name="connsiteY132" fmla="*/ 3787138 h 3804071"/>
              <a:gd name="connsiteX133" fmla="*/ 5638800 w 8695267"/>
              <a:gd name="connsiteY133" fmla="*/ 3778671 h 3804071"/>
              <a:gd name="connsiteX134" fmla="*/ 5494867 w 8695267"/>
              <a:gd name="connsiteY134" fmla="*/ 3761738 h 3804071"/>
              <a:gd name="connsiteX135" fmla="*/ 5401733 w 8695267"/>
              <a:gd name="connsiteY135" fmla="*/ 3753271 h 3804071"/>
              <a:gd name="connsiteX136" fmla="*/ 5232400 w 8695267"/>
              <a:gd name="connsiteY136" fmla="*/ 3761738 h 3804071"/>
              <a:gd name="connsiteX137" fmla="*/ 5207000 w 8695267"/>
              <a:gd name="connsiteY137" fmla="*/ 3770205 h 3804071"/>
              <a:gd name="connsiteX138" fmla="*/ 5147733 w 8695267"/>
              <a:gd name="connsiteY138" fmla="*/ 3778671 h 3804071"/>
              <a:gd name="connsiteX139" fmla="*/ 5063067 w 8695267"/>
              <a:gd name="connsiteY139" fmla="*/ 3795605 h 3804071"/>
              <a:gd name="connsiteX140" fmla="*/ 4588933 w 8695267"/>
              <a:gd name="connsiteY140" fmla="*/ 3804071 h 3804071"/>
              <a:gd name="connsiteX141" fmla="*/ 3056467 w 8695267"/>
              <a:gd name="connsiteY141" fmla="*/ 3795605 h 3804071"/>
              <a:gd name="connsiteX142" fmla="*/ 2853267 w 8695267"/>
              <a:gd name="connsiteY142" fmla="*/ 3778671 h 3804071"/>
              <a:gd name="connsiteX143" fmla="*/ 2506133 w 8695267"/>
              <a:gd name="connsiteY143" fmla="*/ 3744805 h 3804071"/>
              <a:gd name="connsiteX144" fmla="*/ 2353733 w 8695267"/>
              <a:gd name="connsiteY144" fmla="*/ 3727871 h 3804071"/>
              <a:gd name="connsiteX145" fmla="*/ 2277533 w 8695267"/>
              <a:gd name="connsiteY145" fmla="*/ 3719405 h 3804071"/>
              <a:gd name="connsiteX146" fmla="*/ 1998133 w 8695267"/>
              <a:gd name="connsiteY146" fmla="*/ 3702471 h 3804071"/>
              <a:gd name="connsiteX147" fmla="*/ 1693333 w 8695267"/>
              <a:gd name="connsiteY147" fmla="*/ 3677071 h 3804071"/>
              <a:gd name="connsiteX148" fmla="*/ 1557867 w 8695267"/>
              <a:gd name="connsiteY148" fmla="*/ 3668605 h 3804071"/>
              <a:gd name="connsiteX149" fmla="*/ 1346200 w 8695267"/>
              <a:gd name="connsiteY149" fmla="*/ 3634738 h 3804071"/>
              <a:gd name="connsiteX150" fmla="*/ 1244600 w 8695267"/>
              <a:gd name="connsiteY150" fmla="*/ 3617805 h 3804071"/>
              <a:gd name="connsiteX151" fmla="*/ 1075267 w 8695267"/>
              <a:gd name="connsiteY151" fmla="*/ 3592405 h 3804071"/>
              <a:gd name="connsiteX152" fmla="*/ 999067 w 8695267"/>
              <a:gd name="connsiteY152" fmla="*/ 3567005 h 3804071"/>
              <a:gd name="connsiteX153" fmla="*/ 931333 w 8695267"/>
              <a:gd name="connsiteY153" fmla="*/ 3558538 h 3804071"/>
              <a:gd name="connsiteX154" fmla="*/ 778933 w 8695267"/>
              <a:gd name="connsiteY154" fmla="*/ 3533138 h 3804071"/>
              <a:gd name="connsiteX155" fmla="*/ 635000 w 8695267"/>
              <a:gd name="connsiteY155" fmla="*/ 3507738 h 3804071"/>
              <a:gd name="connsiteX156" fmla="*/ 567267 w 8695267"/>
              <a:gd name="connsiteY156" fmla="*/ 3473871 h 3804071"/>
              <a:gd name="connsiteX157" fmla="*/ 516467 w 8695267"/>
              <a:gd name="connsiteY157" fmla="*/ 3456938 h 3804071"/>
              <a:gd name="connsiteX158" fmla="*/ 491067 w 8695267"/>
              <a:gd name="connsiteY158" fmla="*/ 3440005 h 3804071"/>
              <a:gd name="connsiteX159" fmla="*/ 457200 w 8695267"/>
              <a:gd name="connsiteY159" fmla="*/ 3414605 h 3804071"/>
              <a:gd name="connsiteX160" fmla="*/ 414867 w 8695267"/>
              <a:gd name="connsiteY160" fmla="*/ 3406138 h 3804071"/>
              <a:gd name="connsiteX161" fmla="*/ 287867 w 8695267"/>
              <a:gd name="connsiteY161" fmla="*/ 3329938 h 3804071"/>
              <a:gd name="connsiteX162" fmla="*/ 245533 w 8695267"/>
              <a:gd name="connsiteY162" fmla="*/ 3304538 h 3804071"/>
              <a:gd name="connsiteX163" fmla="*/ 220133 w 8695267"/>
              <a:gd name="connsiteY163" fmla="*/ 3287605 h 3804071"/>
              <a:gd name="connsiteX164" fmla="*/ 194733 w 8695267"/>
              <a:gd name="connsiteY164" fmla="*/ 3279138 h 3804071"/>
              <a:gd name="connsiteX165" fmla="*/ 160867 w 8695267"/>
              <a:gd name="connsiteY165" fmla="*/ 3253738 h 3804071"/>
              <a:gd name="connsiteX166" fmla="*/ 143933 w 8695267"/>
              <a:gd name="connsiteY166" fmla="*/ 3236805 h 3804071"/>
              <a:gd name="connsiteX167" fmla="*/ 93133 w 8695267"/>
              <a:gd name="connsiteY167" fmla="*/ 3202938 h 3804071"/>
              <a:gd name="connsiteX168" fmla="*/ 50800 w 8695267"/>
              <a:gd name="connsiteY168" fmla="*/ 3126738 h 3804071"/>
              <a:gd name="connsiteX169" fmla="*/ 42333 w 8695267"/>
              <a:gd name="connsiteY169" fmla="*/ 3092871 h 3804071"/>
              <a:gd name="connsiteX170" fmla="*/ 25400 w 8695267"/>
              <a:gd name="connsiteY170" fmla="*/ 3050538 h 3804071"/>
              <a:gd name="connsiteX171" fmla="*/ 16933 w 8695267"/>
              <a:gd name="connsiteY171" fmla="*/ 2999738 h 3804071"/>
              <a:gd name="connsiteX172" fmla="*/ 8467 w 8695267"/>
              <a:gd name="connsiteY172" fmla="*/ 2957405 h 3804071"/>
              <a:gd name="connsiteX173" fmla="*/ 0 w 8695267"/>
              <a:gd name="connsiteY173" fmla="*/ 2898138 h 3804071"/>
              <a:gd name="connsiteX174" fmla="*/ 16933 w 8695267"/>
              <a:gd name="connsiteY174" fmla="*/ 2373205 h 3804071"/>
              <a:gd name="connsiteX175" fmla="*/ 25400 w 8695267"/>
              <a:gd name="connsiteY175" fmla="*/ 2271605 h 3804071"/>
              <a:gd name="connsiteX176" fmla="*/ 33867 w 8695267"/>
              <a:gd name="connsiteY176" fmla="*/ 1992205 h 3804071"/>
              <a:gd name="connsiteX177" fmla="*/ 59267 w 8695267"/>
              <a:gd name="connsiteY177" fmla="*/ 1712805 h 3804071"/>
              <a:gd name="connsiteX178" fmla="*/ 67733 w 8695267"/>
              <a:gd name="connsiteY178" fmla="*/ 1687405 h 3804071"/>
              <a:gd name="connsiteX179" fmla="*/ 76200 w 8695267"/>
              <a:gd name="connsiteY179" fmla="*/ 1611205 h 3804071"/>
              <a:gd name="connsiteX180" fmla="*/ 84667 w 8695267"/>
              <a:gd name="connsiteY180" fmla="*/ 1408005 h 3804071"/>
              <a:gd name="connsiteX181" fmla="*/ 93133 w 8695267"/>
              <a:gd name="connsiteY181" fmla="*/ 1365671 h 3804071"/>
              <a:gd name="connsiteX182" fmla="*/ 110067 w 8695267"/>
              <a:gd name="connsiteY182" fmla="*/ 1306405 h 3804071"/>
              <a:gd name="connsiteX183" fmla="*/ 118533 w 8695267"/>
              <a:gd name="connsiteY183" fmla="*/ 1247138 h 3804071"/>
              <a:gd name="connsiteX184" fmla="*/ 135467 w 8695267"/>
              <a:gd name="connsiteY184" fmla="*/ 1221738 h 3804071"/>
              <a:gd name="connsiteX185" fmla="*/ 143933 w 8695267"/>
              <a:gd name="connsiteY185" fmla="*/ 1162471 h 3804071"/>
              <a:gd name="connsiteX186" fmla="*/ 169333 w 8695267"/>
              <a:gd name="connsiteY186" fmla="*/ 1111671 h 3804071"/>
              <a:gd name="connsiteX187" fmla="*/ 186267 w 8695267"/>
              <a:gd name="connsiteY187" fmla="*/ 1043938 h 3804071"/>
              <a:gd name="connsiteX188" fmla="*/ 220133 w 8695267"/>
              <a:gd name="connsiteY188" fmla="*/ 976205 h 3804071"/>
              <a:gd name="connsiteX189" fmla="*/ 228600 w 8695267"/>
              <a:gd name="connsiteY189" fmla="*/ 942338 h 3804071"/>
              <a:gd name="connsiteX190" fmla="*/ 287867 w 8695267"/>
              <a:gd name="connsiteY190" fmla="*/ 866138 h 3804071"/>
              <a:gd name="connsiteX191" fmla="*/ 321733 w 8695267"/>
              <a:gd name="connsiteY191" fmla="*/ 806871 h 3804071"/>
              <a:gd name="connsiteX192" fmla="*/ 338667 w 8695267"/>
              <a:gd name="connsiteY192" fmla="*/ 789938 h 3804071"/>
              <a:gd name="connsiteX193" fmla="*/ 347133 w 8695267"/>
              <a:gd name="connsiteY193" fmla="*/ 764538 h 3804071"/>
              <a:gd name="connsiteX194" fmla="*/ 364067 w 8695267"/>
              <a:gd name="connsiteY194" fmla="*/ 739138 h 3804071"/>
              <a:gd name="connsiteX195" fmla="*/ 381000 w 8695267"/>
              <a:gd name="connsiteY195" fmla="*/ 747605 h 380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8695267" h="3804071">
                <a:moveTo>
                  <a:pt x="423333" y="705271"/>
                </a:moveTo>
                <a:lnTo>
                  <a:pt x="423333" y="705271"/>
                </a:lnTo>
                <a:lnTo>
                  <a:pt x="643467" y="756071"/>
                </a:lnTo>
                <a:cubicBezTo>
                  <a:pt x="694849" y="766970"/>
                  <a:pt x="788880" y="770797"/>
                  <a:pt x="829733" y="773005"/>
                </a:cubicBezTo>
                <a:lnTo>
                  <a:pt x="1016000" y="781471"/>
                </a:lnTo>
                <a:lnTo>
                  <a:pt x="1608667" y="773005"/>
                </a:lnTo>
                <a:cubicBezTo>
                  <a:pt x="1623052" y="772621"/>
                  <a:pt x="1636638" y="765436"/>
                  <a:pt x="1651000" y="764538"/>
                </a:cubicBezTo>
                <a:cubicBezTo>
                  <a:pt x="1750519" y="758318"/>
                  <a:pt x="2135816" y="749329"/>
                  <a:pt x="2201333" y="747605"/>
                </a:cubicBezTo>
                <a:cubicBezTo>
                  <a:pt x="2248756" y="742336"/>
                  <a:pt x="2276731" y="741455"/>
                  <a:pt x="2319867" y="730671"/>
                </a:cubicBezTo>
                <a:cubicBezTo>
                  <a:pt x="2328525" y="728507"/>
                  <a:pt x="2336657" y="724553"/>
                  <a:pt x="2345267" y="722205"/>
                </a:cubicBezTo>
                <a:cubicBezTo>
                  <a:pt x="2460032" y="690905"/>
                  <a:pt x="2369730" y="716560"/>
                  <a:pt x="2455333" y="696805"/>
                </a:cubicBezTo>
                <a:cubicBezTo>
                  <a:pt x="2478010" y="691572"/>
                  <a:pt x="2500111" y="683697"/>
                  <a:pt x="2523067" y="679871"/>
                </a:cubicBezTo>
                <a:cubicBezTo>
                  <a:pt x="2540000" y="677049"/>
                  <a:pt x="2556994" y="674569"/>
                  <a:pt x="2573867" y="671405"/>
                </a:cubicBezTo>
                <a:cubicBezTo>
                  <a:pt x="2602155" y="666101"/>
                  <a:pt x="2630144" y="659202"/>
                  <a:pt x="2658533" y="654471"/>
                </a:cubicBezTo>
                <a:cubicBezTo>
                  <a:pt x="2737736" y="641272"/>
                  <a:pt x="2692478" y="649375"/>
                  <a:pt x="2794000" y="629071"/>
                </a:cubicBezTo>
                <a:cubicBezTo>
                  <a:pt x="2821275" y="623616"/>
                  <a:pt x="2883632" y="611845"/>
                  <a:pt x="2904067" y="603671"/>
                </a:cubicBezTo>
                <a:cubicBezTo>
                  <a:pt x="2918178" y="598027"/>
                  <a:pt x="2932170" y="592074"/>
                  <a:pt x="2946400" y="586738"/>
                </a:cubicBezTo>
                <a:cubicBezTo>
                  <a:pt x="2954756" y="583604"/>
                  <a:pt x="2963444" y="581405"/>
                  <a:pt x="2971800" y="578271"/>
                </a:cubicBezTo>
                <a:cubicBezTo>
                  <a:pt x="2986030" y="572935"/>
                  <a:pt x="2999715" y="566144"/>
                  <a:pt x="3014133" y="561338"/>
                </a:cubicBezTo>
                <a:cubicBezTo>
                  <a:pt x="3025172" y="557658"/>
                  <a:pt x="3036878" y="556293"/>
                  <a:pt x="3048000" y="552871"/>
                </a:cubicBezTo>
                <a:cubicBezTo>
                  <a:pt x="3092107" y="539300"/>
                  <a:pt x="3116971" y="527224"/>
                  <a:pt x="3158067" y="519005"/>
                </a:cubicBezTo>
                <a:cubicBezTo>
                  <a:pt x="3174901" y="515638"/>
                  <a:pt x="3192033" y="513905"/>
                  <a:pt x="3208867" y="510538"/>
                </a:cubicBezTo>
                <a:cubicBezTo>
                  <a:pt x="3248490" y="502613"/>
                  <a:pt x="3327400" y="485138"/>
                  <a:pt x="3327400" y="485138"/>
                </a:cubicBezTo>
                <a:cubicBezTo>
                  <a:pt x="3434846" y="420670"/>
                  <a:pt x="3300932" y="493985"/>
                  <a:pt x="3420533" y="451271"/>
                </a:cubicBezTo>
                <a:cubicBezTo>
                  <a:pt x="3444305" y="442781"/>
                  <a:pt x="3463778" y="423528"/>
                  <a:pt x="3488267" y="417405"/>
                </a:cubicBezTo>
                <a:cubicBezTo>
                  <a:pt x="3499556" y="414583"/>
                  <a:pt x="3511392" y="413413"/>
                  <a:pt x="3522133" y="408938"/>
                </a:cubicBezTo>
                <a:cubicBezTo>
                  <a:pt x="3545434" y="399229"/>
                  <a:pt x="3567289" y="386360"/>
                  <a:pt x="3589867" y="375071"/>
                </a:cubicBezTo>
                <a:cubicBezTo>
                  <a:pt x="3601156" y="369427"/>
                  <a:pt x="3613232" y="365139"/>
                  <a:pt x="3623733" y="358138"/>
                </a:cubicBezTo>
                <a:cubicBezTo>
                  <a:pt x="3632200" y="352494"/>
                  <a:pt x="3640032" y="345756"/>
                  <a:pt x="3649133" y="341205"/>
                </a:cubicBezTo>
                <a:cubicBezTo>
                  <a:pt x="3657115" y="337214"/>
                  <a:pt x="3666330" y="336254"/>
                  <a:pt x="3674533" y="332738"/>
                </a:cubicBezTo>
                <a:cubicBezTo>
                  <a:pt x="3686134" y="327766"/>
                  <a:pt x="3696799" y="320777"/>
                  <a:pt x="3708400" y="315805"/>
                </a:cubicBezTo>
                <a:cubicBezTo>
                  <a:pt x="3725407" y="308516"/>
                  <a:pt x="3750478" y="303168"/>
                  <a:pt x="3767667" y="298871"/>
                </a:cubicBezTo>
                <a:cubicBezTo>
                  <a:pt x="3819140" y="264556"/>
                  <a:pt x="3764451" y="296902"/>
                  <a:pt x="3826933" y="273471"/>
                </a:cubicBezTo>
                <a:cubicBezTo>
                  <a:pt x="3838751" y="269039"/>
                  <a:pt x="3848826" y="260529"/>
                  <a:pt x="3860800" y="256538"/>
                </a:cubicBezTo>
                <a:cubicBezTo>
                  <a:pt x="3874452" y="251987"/>
                  <a:pt x="3888975" y="250645"/>
                  <a:pt x="3903133" y="248071"/>
                </a:cubicBezTo>
                <a:cubicBezTo>
                  <a:pt x="3922509" y="244548"/>
                  <a:pt x="3975342" y="236845"/>
                  <a:pt x="3996267" y="231138"/>
                </a:cubicBezTo>
                <a:cubicBezTo>
                  <a:pt x="4013487" y="226442"/>
                  <a:pt x="4029327" y="216176"/>
                  <a:pt x="4047067" y="214205"/>
                </a:cubicBezTo>
                <a:cubicBezTo>
                  <a:pt x="4072467" y="211383"/>
                  <a:pt x="4097786" y="207698"/>
                  <a:pt x="4123267" y="205738"/>
                </a:cubicBezTo>
                <a:cubicBezTo>
                  <a:pt x="4247850" y="196154"/>
                  <a:pt x="4324451" y="196177"/>
                  <a:pt x="4453467" y="188805"/>
                </a:cubicBezTo>
                <a:cubicBezTo>
                  <a:pt x="4490204" y="186706"/>
                  <a:pt x="4526919" y="184000"/>
                  <a:pt x="4563533" y="180338"/>
                </a:cubicBezTo>
                <a:cubicBezTo>
                  <a:pt x="4598584" y="176833"/>
                  <a:pt x="4638565" y="168795"/>
                  <a:pt x="4673600" y="163405"/>
                </a:cubicBezTo>
                <a:cubicBezTo>
                  <a:pt x="4693324" y="160371"/>
                  <a:pt x="4713111" y="157760"/>
                  <a:pt x="4732867" y="154938"/>
                </a:cubicBezTo>
                <a:cubicBezTo>
                  <a:pt x="4741334" y="152116"/>
                  <a:pt x="4749657" y="148819"/>
                  <a:pt x="4758267" y="146471"/>
                </a:cubicBezTo>
                <a:cubicBezTo>
                  <a:pt x="4791946" y="137286"/>
                  <a:pt x="4826000" y="129538"/>
                  <a:pt x="4859867" y="121071"/>
                </a:cubicBezTo>
                <a:cubicBezTo>
                  <a:pt x="4871156" y="118249"/>
                  <a:pt x="4882694" y="116285"/>
                  <a:pt x="4893733" y="112605"/>
                </a:cubicBezTo>
                <a:cubicBezTo>
                  <a:pt x="4902200" y="109783"/>
                  <a:pt x="4910382" y="105888"/>
                  <a:pt x="4919133" y="104138"/>
                </a:cubicBezTo>
                <a:cubicBezTo>
                  <a:pt x="4938702" y="100224"/>
                  <a:pt x="4958644" y="98493"/>
                  <a:pt x="4978400" y="95671"/>
                </a:cubicBezTo>
                <a:cubicBezTo>
                  <a:pt x="5021252" y="81388"/>
                  <a:pt x="4988921" y="90998"/>
                  <a:pt x="5046133" y="78738"/>
                </a:cubicBezTo>
                <a:cubicBezTo>
                  <a:pt x="5071575" y="73286"/>
                  <a:pt x="5096819" y="66908"/>
                  <a:pt x="5122333" y="61805"/>
                </a:cubicBezTo>
                <a:cubicBezTo>
                  <a:pt x="5139167" y="58438"/>
                  <a:pt x="5156299" y="56705"/>
                  <a:pt x="5173133" y="53338"/>
                </a:cubicBezTo>
                <a:cubicBezTo>
                  <a:pt x="5219251" y="44114"/>
                  <a:pt x="5234350" y="31759"/>
                  <a:pt x="5291667" y="27938"/>
                </a:cubicBezTo>
                <a:lnTo>
                  <a:pt x="5418667" y="19471"/>
                </a:lnTo>
                <a:cubicBezTo>
                  <a:pt x="5429956" y="16649"/>
                  <a:pt x="5441032" y="12774"/>
                  <a:pt x="5452533" y="11005"/>
                </a:cubicBezTo>
                <a:cubicBezTo>
                  <a:pt x="5599905" y="-11667"/>
                  <a:pt x="5719706" y="7085"/>
                  <a:pt x="5884333" y="11005"/>
                </a:cubicBezTo>
                <a:lnTo>
                  <a:pt x="6002867" y="27938"/>
                </a:lnTo>
                <a:cubicBezTo>
                  <a:pt x="6022622" y="30760"/>
                  <a:pt x="6042449" y="33125"/>
                  <a:pt x="6062133" y="36405"/>
                </a:cubicBezTo>
                <a:lnTo>
                  <a:pt x="6112933" y="44871"/>
                </a:lnTo>
                <a:cubicBezTo>
                  <a:pt x="6207456" y="76380"/>
                  <a:pt x="6132294" y="55988"/>
                  <a:pt x="6282267" y="70271"/>
                </a:cubicBezTo>
                <a:cubicBezTo>
                  <a:pt x="6302133" y="72163"/>
                  <a:pt x="6321659" y="76931"/>
                  <a:pt x="6341533" y="78738"/>
                </a:cubicBezTo>
                <a:cubicBezTo>
                  <a:pt x="6383786" y="82579"/>
                  <a:pt x="6426200" y="84383"/>
                  <a:pt x="6468533" y="87205"/>
                </a:cubicBezTo>
                <a:lnTo>
                  <a:pt x="6527800" y="95671"/>
                </a:lnTo>
                <a:cubicBezTo>
                  <a:pt x="6544767" y="98281"/>
                  <a:pt x="6561527" y="102341"/>
                  <a:pt x="6578600" y="104138"/>
                </a:cubicBezTo>
                <a:cubicBezTo>
                  <a:pt x="6615195" y="107990"/>
                  <a:pt x="6651978" y="109783"/>
                  <a:pt x="6688667" y="112605"/>
                </a:cubicBezTo>
                <a:cubicBezTo>
                  <a:pt x="6705600" y="115427"/>
                  <a:pt x="6722405" y="119175"/>
                  <a:pt x="6739467" y="121071"/>
                </a:cubicBezTo>
                <a:cubicBezTo>
                  <a:pt x="6815627" y="129533"/>
                  <a:pt x="6921130" y="133986"/>
                  <a:pt x="6993467" y="138005"/>
                </a:cubicBezTo>
                <a:cubicBezTo>
                  <a:pt x="7058813" y="148895"/>
                  <a:pt x="7073772" y="152924"/>
                  <a:pt x="7154333" y="154938"/>
                </a:cubicBezTo>
                <a:cubicBezTo>
                  <a:pt x="7343384" y="159664"/>
                  <a:pt x="7532511" y="160583"/>
                  <a:pt x="7721600" y="163405"/>
                </a:cubicBezTo>
                <a:cubicBezTo>
                  <a:pt x="7744178" y="166227"/>
                  <a:pt x="7766969" y="167678"/>
                  <a:pt x="7789333" y="171871"/>
                </a:cubicBezTo>
                <a:cubicBezTo>
                  <a:pt x="7812207" y="176160"/>
                  <a:pt x="7834246" y="184241"/>
                  <a:pt x="7857067" y="188805"/>
                </a:cubicBezTo>
                <a:lnTo>
                  <a:pt x="7899400" y="197271"/>
                </a:lnTo>
                <a:cubicBezTo>
                  <a:pt x="7979625" y="237385"/>
                  <a:pt x="7878648" y="191045"/>
                  <a:pt x="7984067" y="222671"/>
                </a:cubicBezTo>
                <a:cubicBezTo>
                  <a:pt x="7996156" y="226298"/>
                  <a:pt x="8006115" y="235173"/>
                  <a:pt x="8017933" y="239605"/>
                </a:cubicBezTo>
                <a:cubicBezTo>
                  <a:pt x="8082621" y="263863"/>
                  <a:pt x="8019999" y="227937"/>
                  <a:pt x="8094133" y="265005"/>
                </a:cubicBezTo>
                <a:cubicBezTo>
                  <a:pt x="8152600" y="294239"/>
                  <a:pt x="8082919" y="272784"/>
                  <a:pt x="8153400" y="290405"/>
                </a:cubicBezTo>
                <a:cubicBezTo>
                  <a:pt x="8161867" y="296049"/>
                  <a:pt x="8169867" y="302465"/>
                  <a:pt x="8178800" y="307338"/>
                </a:cubicBezTo>
                <a:cubicBezTo>
                  <a:pt x="8200960" y="319426"/>
                  <a:pt x="8226339" y="326059"/>
                  <a:pt x="8246533" y="341205"/>
                </a:cubicBezTo>
                <a:cubicBezTo>
                  <a:pt x="8294679" y="377314"/>
                  <a:pt x="8267013" y="362143"/>
                  <a:pt x="8331200" y="383538"/>
                </a:cubicBezTo>
                <a:cubicBezTo>
                  <a:pt x="8367687" y="410903"/>
                  <a:pt x="8408266" y="443152"/>
                  <a:pt x="8449733" y="459738"/>
                </a:cubicBezTo>
                <a:cubicBezTo>
                  <a:pt x="8463844" y="465382"/>
                  <a:pt x="8478781" y="469290"/>
                  <a:pt x="8492067" y="476671"/>
                </a:cubicBezTo>
                <a:cubicBezTo>
                  <a:pt x="8504402" y="483524"/>
                  <a:pt x="8513681" y="495070"/>
                  <a:pt x="8525933" y="502071"/>
                </a:cubicBezTo>
                <a:cubicBezTo>
                  <a:pt x="8533682" y="506499"/>
                  <a:pt x="8543351" y="506547"/>
                  <a:pt x="8551333" y="510538"/>
                </a:cubicBezTo>
                <a:cubicBezTo>
                  <a:pt x="8566003" y="517873"/>
                  <a:pt x="8583167" y="531279"/>
                  <a:pt x="8593667" y="544405"/>
                </a:cubicBezTo>
                <a:cubicBezTo>
                  <a:pt x="8600024" y="552351"/>
                  <a:pt x="8604956" y="561338"/>
                  <a:pt x="8610600" y="569805"/>
                </a:cubicBezTo>
                <a:cubicBezTo>
                  <a:pt x="8613422" y="631894"/>
                  <a:pt x="8611662" y="694361"/>
                  <a:pt x="8619067" y="756071"/>
                </a:cubicBezTo>
                <a:cubicBezTo>
                  <a:pt x="8620279" y="766174"/>
                  <a:pt x="8630952" y="772636"/>
                  <a:pt x="8636000" y="781471"/>
                </a:cubicBezTo>
                <a:cubicBezTo>
                  <a:pt x="8678960" y="856652"/>
                  <a:pt x="8628617" y="778865"/>
                  <a:pt x="8669867" y="840738"/>
                </a:cubicBezTo>
                <a:cubicBezTo>
                  <a:pt x="8672689" y="854849"/>
                  <a:pt x="8674843" y="869110"/>
                  <a:pt x="8678333" y="883071"/>
                </a:cubicBezTo>
                <a:cubicBezTo>
                  <a:pt x="8680498" y="891729"/>
                  <a:pt x="8685992" y="899583"/>
                  <a:pt x="8686800" y="908471"/>
                </a:cubicBezTo>
                <a:cubicBezTo>
                  <a:pt x="8691662" y="961947"/>
                  <a:pt x="8692445" y="1015716"/>
                  <a:pt x="8695267" y="1069338"/>
                </a:cubicBezTo>
                <a:cubicBezTo>
                  <a:pt x="8692445" y="1142716"/>
                  <a:pt x="8690467" y="1216131"/>
                  <a:pt x="8686800" y="1289471"/>
                </a:cubicBezTo>
                <a:cubicBezTo>
                  <a:pt x="8681105" y="1403372"/>
                  <a:pt x="8684722" y="1376060"/>
                  <a:pt x="8669867" y="1450338"/>
                </a:cubicBezTo>
                <a:cubicBezTo>
                  <a:pt x="8664941" y="1524221"/>
                  <a:pt x="8668195" y="1558621"/>
                  <a:pt x="8652933" y="1619671"/>
                </a:cubicBezTo>
                <a:cubicBezTo>
                  <a:pt x="8650769" y="1628329"/>
                  <a:pt x="8647289" y="1636604"/>
                  <a:pt x="8644467" y="1645071"/>
                </a:cubicBezTo>
                <a:cubicBezTo>
                  <a:pt x="8641645" y="1681760"/>
                  <a:pt x="8640300" y="1718593"/>
                  <a:pt x="8636000" y="1755138"/>
                </a:cubicBezTo>
                <a:cubicBezTo>
                  <a:pt x="8634640" y="1766695"/>
                  <a:pt x="8629815" y="1777595"/>
                  <a:pt x="8627533" y="1789005"/>
                </a:cubicBezTo>
                <a:cubicBezTo>
                  <a:pt x="8624166" y="1805839"/>
                  <a:pt x="8622434" y="1822971"/>
                  <a:pt x="8619067" y="1839805"/>
                </a:cubicBezTo>
                <a:cubicBezTo>
                  <a:pt x="8616785" y="1851215"/>
                  <a:pt x="8613124" y="1862312"/>
                  <a:pt x="8610600" y="1873671"/>
                </a:cubicBezTo>
                <a:cubicBezTo>
                  <a:pt x="8607478" y="1887719"/>
                  <a:pt x="8604707" y="1901846"/>
                  <a:pt x="8602133" y="1916005"/>
                </a:cubicBezTo>
                <a:cubicBezTo>
                  <a:pt x="8599062" y="1932895"/>
                  <a:pt x="8598262" y="1950264"/>
                  <a:pt x="8593667" y="1966805"/>
                </a:cubicBezTo>
                <a:cubicBezTo>
                  <a:pt x="8584113" y="2001201"/>
                  <a:pt x="8566801" y="2033400"/>
                  <a:pt x="8559800" y="2068405"/>
                </a:cubicBezTo>
                <a:cubicBezTo>
                  <a:pt x="8530899" y="2212908"/>
                  <a:pt x="8548052" y="2154449"/>
                  <a:pt x="8517467" y="2246205"/>
                </a:cubicBezTo>
                <a:cubicBezTo>
                  <a:pt x="8512957" y="2277773"/>
                  <a:pt x="8497118" y="2391918"/>
                  <a:pt x="8492067" y="2407071"/>
                </a:cubicBezTo>
                <a:lnTo>
                  <a:pt x="8475133" y="2457871"/>
                </a:lnTo>
                <a:cubicBezTo>
                  <a:pt x="8472311" y="2500204"/>
                  <a:pt x="8471352" y="2542703"/>
                  <a:pt x="8466667" y="2584871"/>
                </a:cubicBezTo>
                <a:cubicBezTo>
                  <a:pt x="8465681" y="2593741"/>
                  <a:pt x="8459186" y="2601401"/>
                  <a:pt x="8458200" y="2610271"/>
                </a:cubicBezTo>
                <a:cubicBezTo>
                  <a:pt x="8437869" y="2793247"/>
                  <a:pt x="8463064" y="2683942"/>
                  <a:pt x="8441267" y="2771138"/>
                </a:cubicBezTo>
                <a:cubicBezTo>
                  <a:pt x="8438445" y="2836049"/>
                  <a:pt x="8437783" y="2901090"/>
                  <a:pt x="8432800" y="2965871"/>
                </a:cubicBezTo>
                <a:cubicBezTo>
                  <a:pt x="8430865" y="2991020"/>
                  <a:pt x="8418166" y="2995138"/>
                  <a:pt x="8407400" y="3016671"/>
                </a:cubicBezTo>
                <a:cubicBezTo>
                  <a:pt x="8403409" y="3024653"/>
                  <a:pt x="8402449" y="3033868"/>
                  <a:pt x="8398933" y="3042071"/>
                </a:cubicBezTo>
                <a:cubicBezTo>
                  <a:pt x="8393961" y="3053672"/>
                  <a:pt x="8387126" y="3064404"/>
                  <a:pt x="8382000" y="3075938"/>
                </a:cubicBezTo>
                <a:cubicBezTo>
                  <a:pt x="8375828" y="3089826"/>
                  <a:pt x="8372607" y="3105075"/>
                  <a:pt x="8365067" y="3118271"/>
                </a:cubicBezTo>
                <a:cubicBezTo>
                  <a:pt x="8361106" y="3125202"/>
                  <a:pt x="8352711" y="3128665"/>
                  <a:pt x="8348133" y="3135205"/>
                </a:cubicBezTo>
                <a:cubicBezTo>
                  <a:pt x="8332865" y="3157017"/>
                  <a:pt x="8324626" y="3184112"/>
                  <a:pt x="8305800" y="3202938"/>
                </a:cubicBezTo>
                <a:cubicBezTo>
                  <a:pt x="8297333" y="3211405"/>
                  <a:pt x="8288065" y="3219140"/>
                  <a:pt x="8280400" y="3228338"/>
                </a:cubicBezTo>
                <a:cubicBezTo>
                  <a:pt x="8259483" y="3253438"/>
                  <a:pt x="8264275" y="3258035"/>
                  <a:pt x="8246533" y="3287605"/>
                </a:cubicBezTo>
                <a:cubicBezTo>
                  <a:pt x="8236062" y="3305056"/>
                  <a:pt x="8227058" y="3324015"/>
                  <a:pt x="8212667" y="3338405"/>
                </a:cubicBezTo>
                <a:cubicBezTo>
                  <a:pt x="8198556" y="3352516"/>
                  <a:pt x="8181403" y="3364133"/>
                  <a:pt x="8170333" y="3380738"/>
                </a:cubicBezTo>
                <a:cubicBezTo>
                  <a:pt x="8151463" y="3409043"/>
                  <a:pt x="8145395" y="3419736"/>
                  <a:pt x="8119533" y="3448471"/>
                </a:cubicBezTo>
                <a:cubicBezTo>
                  <a:pt x="8106183" y="3463304"/>
                  <a:pt x="8093165" y="3478831"/>
                  <a:pt x="8077200" y="3490805"/>
                </a:cubicBezTo>
                <a:cubicBezTo>
                  <a:pt x="8065911" y="3499272"/>
                  <a:pt x="8053311" y="3506227"/>
                  <a:pt x="8043333" y="3516205"/>
                </a:cubicBezTo>
                <a:cubicBezTo>
                  <a:pt x="8033355" y="3526183"/>
                  <a:pt x="8027373" y="3539582"/>
                  <a:pt x="8017933" y="3550071"/>
                </a:cubicBezTo>
                <a:cubicBezTo>
                  <a:pt x="8001913" y="3567871"/>
                  <a:pt x="7984066" y="3583938"/>
                  <a:pt x="7967133" y="3600871"/>
                </a:cubicBezTo>
                <a:lnTo>
                  <a:pt x="7933267" y="3634738"/>
                </a:lnTo>
                <a:cubicBezTo>
                  <a:pt x="7924800" y="3643205"/>
                  <a:pt x="7917830" y="3653496"/>
                  <a:pt x="7907867" y="3660138"/>
                </a:cubicBezTo>
                <a:lnTo>
                  <a:pt x="7882467" y="3677071"/>
                </a:lnTo>
                <a:cubicBezTo>
                  <a:pt x="7876822" y="3685538"/>
                  <a:pt x="7873191" y="3695770"/>
                  <a:pt x="7865533" y="3702471"/>
                </a:cubicBezTo>
                <a:cubicBezTo>
                  <a:pt x="7850217" y="3715872"/>
                  <a:pt x="7831666" y="3725049"/>
                  <a:pt x="7814733" y="3736338"/>
                </a:cubicBezTo>
                <a:cubicBezTo>
                  <a:pt x="7781908" y="3758221"/>
                  <a:pt x="7798985" y="3750053"/>
                  <a:pt x="7763933" y="3761738"/>
                </a:cubicBezTo>
                <a:cubicBezTo>
                  <a:pt x="7694594" y="3755960"/>
                  <a:pt x="7572058" y="3744805"/>
                  <a:pt x="7509933" y="3744805"/>
                </a:cubicBezTo>
                <a:cubicBezTo>
                  <a:pt x="7450599" y="3744805"/>
                  <a:pt x="7391400" y="3750449"/>
                  <a:pt x="7332133" y="3753271"/>
                </a:cubicBezTo>
                <a:cubicBezTo>
                  <a:pt x="7309555" y="3758916"/>
                  <a:pt x="7286478" y="3762846"/>
                  <a:pt x="7264400" y="3770205"/>
                </a:cubicBezTo>
                <a:cubicBezTo>
                  <a:pt x="7255933" y="3773027"/>
                  <a:pt x="7247781" y="3777075"/>
                  <a:pt x="7239000" y="3778671"/>
                </a:cubicBezTo>
                <a:cubicBezTo>
                  <a:pt x="7216614" y="3782741"/>
                  <a:pt x="7193845" y="3784316"/>
                  <a:pt x="7171267" y="3787138"/>
                </a:cubicBezTo>
                <a:lnTo>
                  <a:pt x="5638800" y="3778671"/>
                </a:lnTo>
                <a:cubicBezTo>
                  <a:pt x="5374376" y="3775945"/>
                  <a:pt x="5609574" y="3777033"/>
                  <a:pt x="5494867" y="3761738"/>
                </a:cubicBezTo>
                <a:cubicBezTo>
                  <a:pt x="5463968" y="3757618"/>
                  <a:pt x="5432778" y="3756093"/>
                  <a:pt x="5401733" y="3753271"/>
                </a:cubicBezTo>
                <a:cubicBezTo>
                  <a:pt x="5345289" y="3756093"/>
                  <a:pt x="5288702" y="3756842"/>
                  <a:pt x="5232400" y="3761738"/>
                </a:cubicBezTo>
                <a:cubicBezTo>
                  <a:pt x="5223509" y="3762511"/>
                  <a:pt x="5215751" y="3768455"/>
                  <a:pt x="5207000" y="3770205"/>
                </a:cubicBezTo>
                <a:cubicBezTo>
                  <a:pt x="5187431" y="3774119"/>
                  <a:pt x="5167367" y="3775101"/>
                  <a:pt x="5147733" y="3778671"/>
                </a:cubicBezTo>
                <a:cubicBezTo>
                  <a:pt x="5112114" y="3785147"/>
                  <a:pt x="5103360" y="3794305"/>
                  <a:pt x="5063067" y="3795605"/>
                </a:cubicBezTo>
                <a:cubicBezTo>
                  <a:pt x="4905079" y="3800701"/>
                  <a:pt x="4746978" y="3801249"/>
                  <a:pt x="4588933" y="3804071"/>
                </a:cubicBezTo>
                <a:lnTo>
                  <a:pt x="3056467" y="3795605"/>
                </a:lnTo>
                <a:cubicBezTo>
                  <a:pt x="2933513" y="3794357"/>
                  <a:pt x="2948181" y="3788406"/>
                  <a:pt x="2853267" y="3778671"/>
                </a:cubicBezTo>
                <a:lnTo>
                  <a:pt x="2506133" y="3744805"/>
                </a:lnTo>
                <a:lnTo>
                  <a:pt x="2353733" y="3727871"/>
                </a:lnTo>
                <a:cubicBezTo>
                  <a:pt x="2328333" y="3725049"/>
                  <a:pt x="2302984" y="3721719"/>
                  <a:pt x="2277533" y="3719405"/>
                </a:cubicBezTo>
                <a:cubicBezTo>
                  <a:pt x="2084772" y="3701881"/>
                  <a:pt x="2290768" y="3719193"/>
                  <a:pt x="1998133" y="3702471"/>
                </a:cubicBezTo>
                <a:cubicBezTo>
                  <a:pt x="1872486" y="3695291"/>
                  <a:pt x="1837282" y="3686067"/>
                  <a:pt x="1693333" y="3677071"/>
                </a:cubicBezTo>
                <a:lnTo>
                  <a:pt x="1557867" y="3668605"/>
                </a:lnTo>
                <a:cubicBezTo>
                  <a:pt x="1378965" y="3636076"/>
                  <a:pt x="1554787" y="3666828"/>
                  <a:pt x="1346200" y="3634738"/>
                </a:cubicBezTo>
                <a:cubicBezTo>
                  <a:pt x="1312265" y="3629517"/>
                  <a:pt x="1278589" y="3622661"/>
                  <a:pt x="1244600" y="3617805"/>
                </a:cubicBezTo>
                <a:cubicBezTo>
                  <a:pt x="1166138" y="3606596"/>
                  <a:pt x="1157617" y="3612992"/>
                  <a:pt x="1075267" y="3592405"/>
                </a:cubicBezTo>
                <a:cubicBezTo>
                  <a:pt x="1049292" y="3585911"/>
                  <a:pt x="1025129" y="3573137"/>
                  <a:pt x="999067" y="3567005"/>
                </a:cubicBezTo>
                <a:cubicBezTo>
                  <a:pt x="976918" y="3561793"/>
                  <a:pt x="953777" y="3562279"/>
                  <a:pt x="931333" y="3558538"/>
                </a:cubicBezTo>
                <a:cubicBezTo>
                  <a:pt x="686908" y="3517800"/>
                  <a:pt x="983889" y="3560467"/>
                  <a:pt x="778933" y="3533138"/>
                </a:cubicBezTo>
                <a:cubicBezTo>
                  <a:pt x="743541" y="3528419"/>
                  <a:pt x="663711" y="3517309"/>
                  <a:pt x="635000" y="3507738"/>
                </a:cubicBezTo>
                <a:cubicBezTo>
                  <a:pt x="561452" y="3483221"/>
                  <a:pt x="677246" y="3523861"/>
                  <a:pt x="567267" y="3473871"/>
                </a:cubicBezTo>
                <a:cubicBezTo>
                  <a:pt x="551018" y="3466485"/>
                  <a:pt x="532778" y="3464187"/>
                  <a:pt x="516467" y="3456938"/>
                </a:cubicBezTo>
                <a:cubicBezTo>
                  <a:pt x="507168" y="3452805"/>
                  <a:pt x="499347" y="3445919"/>
                  <a:pt x="491067" y="3440005"/>
                </a:cubicBezTo>
                <a:cubicBezTo>
                  <a:pt x="479584" y="3431803"/>
                  <a:pt x="470095" y="3420336"/>
                  <a:pt x="457200" y="3414605"/>
                </a:cubicBezTo>
                <a:cubicBezTo>
                  <a:pt x="444050" y="3408760"/>
                  <a:pt x="428978" y="3408960"/>
                  <a:pt x="414867" y="3406138"/>
                </a:cubicBezTo>
                <a:lnTo>
                  <a:pt x="287867" y="3329938"/>
                </a:lnTo>
                <a:cubicBezTo>
                  <a:pt x="273756" y="3321471"/>
                  <a:pt x="259226" y="3313666"/>
                  <a:pt x="245533" y="3304538"/>
                </a:cubicBezTo>
                <a:cubicBezTo>
                  <a:pt x="237066" y="3298894"/>
                  <a:pt x="229234" y="3292156"/>
                  <a:pt x="220133" y="3287605"/>
                </a:cubicBezTo>
                <a:cubicBezTo>
                  <a:pt x="212151" y="3283614"/>
                  <a:pt x="203200" y="3281960"/>
                  <a:pt x="194733" y="3279138"/>
                </a:cubicBezTo>
                <a:cubicBezTo>
                  <a:pt x="183444" y="3270671"/>
                  <a:pt x="171707" y="3262772"/>
                  <a:pt x="160867" y="3253738"/>
                </a:cubicBezTo>
                <a:cubicBezTo>
                  <a:pt x="154735" y="3248628"/>
                  <a:pt x="150319" y="3241594"/>
                  <a:pt x="143933" y="3236805"/>
                </a:cubicBezTo>
                <a:cubicBezTo>
                  <a:pt x="127652" y="3224594"/>
                  <a:pt x="93133" y="3202938"/>
                  <a:pt x="93133" y="3202938"/>
                </a:cubicBezTo>
                <a:cubicBezTo>
                  <a:pt x="73748" y="3173859"/>
                  <a:pt x="65775" y="3164176"/>
                  <a:pt x="50800" y="3126738"/>
                </a:cubicBezTo>
                <a:cubicBezTo>
                  <a:pt x="46478" y="3115934"/>
                  <a:pt x="46013" y="3103910"/>
                  <a:pt x="42333" y="3092871"/>
                </a:cubicBezTo>
                <a:cubicBezTo>
                  <a:pt x="37527" y="3078453"/>
                  <a:pt x="31044" y="3064649"/>
                  <a:pt x="25400" y="3050538"/>
                </a:cubicBezTo>
                <a:cubicBezTo>
                  <a:pt x="22578" y="3033605"/>
                  <a:pt x="20004" y="3016628"/>
                  <a:pt x="16933" y="2999738"/>
                </a:cubicBezTo>
                <a:cubicBezTo>
                  <a:pt x="14359" y="2985580"/>
                  <a:pt x="10833" y="2971600"/>
                  <a:pt x="8467" y="2957405"/>
                </a:cubicBezTo>
                <a:cubicBezTo>
                  <a:pt x="5186" y="2937720"/>
                  <a:pt x="2822" y="2917894"/>
                  <a:pt x="0" y="2898138"/>
                </a:cubicBezTo>
                <a:cubicBezTo>
                  <a:pt x="4387" y="2727040"/>
                  <a:pt x="7075" y="2545722"/>
                  <a:pt x="16933" y="2373205"/>
                </a:cubicBezTo>
                <a:cubicBezTo>
                  <a:pt x="18872" y="2339276"/>
                  <a:pt x="22578" y="2305472"/>
                  <a:pt x="25400" y="2271605"/>
                </a:cubicBezTo>
                <a:cubicBezTo>
                  <a:pt x="28222" y="2178472"/>
                  <a:pt x="29364" y="2085272"/>
                  <a:pt x="33867" y="1992205"/>
                </a:cubicBezTo>
                <a:cubicBezTo>
                  <a:pt x="39409" y="1877675"/>
                  <a:pt x="32631" y="1806033"/>
                  <a:pt x="59267" y="1712805"/>
                </a:cubicBezTo>
                <a:cubicBezTo>
                  <a:pt x="61719" y="1704224"/>
                  <a:pt x="64911" y="1695872"/>
                  <a:pt x="67733" y="1687405"/>
                </a:cubicBezTo>
                <a:cubicBezTo>
                  <a:pt x="70555" y="1662005"/>
                  <a:pt x="74654" y="1636715"/>
                  <a:pt x="76200" y="1611205"/>
                </a:cubicBezTo>
                <a:cubicBezTo>
                  <a:pt x="80301" y="1543537"/>
                  <a:pt x="80003" y="1475636"/>
                  <a:pt x="84667" y="1408005"/>
                </a:cubicBezTo>
                <a:cubicBezTo>
                  <a:pt x="85657" y="1393648"/>
                  <a:pt x="90011" y="1379719"/>
                  <a:pt x="93133" y="1365671"/>
                </a:cubicBezTo>
                <a:cubicBezTo>
                  <a:pt x="100219" y="1333784"/>
                  <a:pt x="100640" y="1334686"/>
                  <a:pt x="110067" y="1306405"/>
                </a:cubicBezTo>
                <a:cubicBezTo>
                  <a:pt x="112889" y="1286649"/>
                  <a:pt x="112799" y="1266253"/>
                  <a:pt x="118533" y="1247138"/>
                </a:cubicBezTo>
                <a:cubicBezTo>
                  <a:pt x="121457" y="1237391"/>
                  <a:pt x="132543" y="1231485"/>
                  <a:pt x="135467" y="1221738"/>
                </a:cubicBezTo>
                <a:cubicBezTo>
                  <a:pt x="141201" y="1202623"/>
                  <a:pt x="140019" y="1182040"/>
                  <a:pt x="143933" y="1162471"/>
                </a:cubicBezTo>
                <a:cubicBezTo>
                  <a:pt x="148940" y="1137434"/>
                  <a:pt x="155063" y="1133076"/>
                  <a:pt x="169333" y="1111671"/>
                </a:cubicBezTo>
                <a:cubicBezTo>
                  <a:pt x="174978" y="1089093"/>
                  <a:pt x="175859" y="1064754"/>
                  <a:pt x="186267" y="1043938"/>
                </a:cubicBezTo>
                <a:cubicBezTo>
                  <a:pt x="197556" y="1021360"/>
                  <a:pt x="214011" y="1000694"/>
                  <a:pt x="220133" y="976205"/>
                </a:cubicBezTo>
                <a:cubicBezTo>
                  <a:pt x="222955" y="964916"/>
                  <a:pt x="223396" y="952746"/>
                  <a:pt x="228600" y="942338"/>
                </a:cubicBezTo>
                <a:cubicBezTo>
                  <a:pt x="248854" y="901830"/>
                  <a:pt x="259993" y="894012"/>
                  <a:pt x="287867" y="866138"/>
                </a:cubicBezTo>
                <a:cubicBezTo>
                  <a:pt x="299454" y="842963"/>
                  <a:pt x="305778" y="826815"/>
                  <a:pt x="321733" y="806871"/>
                </a:cubicBezTo>
                <a:cubicBezTo>
                  <a:pt x="326720" y="800638"/>
                  <a:pt x="333022" y="795582"/>
                  <a:pt x="338667" y="789938"/>
                </a:cubicBezTo>
                <a:cubicBezTo>
                  <a:pt x="341489" y="781471"/>
                  <a:pt x="342541" y="772191"/>
                  <a:pt x="347133" y="764538"/>
                </a:cubicBezTo>
                <a:cubicBezTo>
                  <a:pt x="366063" y="732989"/>
                  <a:pt x="364067" y="760050"/>
                  <a:pt x="364067" y="739138"/>
                </a:cubicBezTo>
                <a:lnTo>
                  <a:pt x="381000" y="747605"/>
                </a:lnTo>
              </a:path>
            </a:pathLst>
          </a:cu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6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6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581400" y="2938"/>
            <a:ext cx="1676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PROCESSING CHAIN – MICMAC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257800" y="0"/>
            <a:ext cx="3886200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89" name="Rectangle 88"/>
          <p:cNvSpPr/>
          <p:nvPr/>
        </p:nvSpPr>
        <p:spPr>
          <a:xfrm>
            <a:off x="-3544" y="2938"/>
            <a:ext cx="35849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1667"/>
            <a:ext cx="828738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005" y="3767667"/>
            <a:ext cx="3952134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92005" y="3944892"/>
            <a:ext cx="5399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Matching only, no refinement of the sensor model</a:t>
            </a:r>
            <a:endParaRPr lang="en-US" sz="1600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6324600" y="5277909"/>
            <a:ext cx="21322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Arnaud Durand/ SERTIT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7910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PROCESSING CHAIN </a:t>
            </a: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– ERDAS LPS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7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4813" y="990600"/>
            <a:ext cx="865438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55 well-distributed GCPs were derived from aerial LiDAR scans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Bundle-adjustment, DSM reconstruction and orthorectification with </a:t>
            </a:r>
            <a:r>
              <a:rPr lang="en-US" sz="1600" b="1" dirty="0" err="1" smtClean="0"/>
              <a:t>Erdas</a:t>
            </a:r>
            <a:r>
              <a:rPr lang="en-US" sz="1600" b="1" dirty="0" smtClean="0"/>
              <a:t> LPS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4 images (3 PAN + 1 MS) were processed in one block file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126 tie points were initially extracted and points with residuals &gt;0.5 pixel were removed (~ 18% )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Bundle adjustment was tested with 0 / 5 / 40 GCPs and different models for bias correction (shift / affine), GCPs uncertainty was estimated at 0.21 m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Window size for stereo-matching = 7 pixel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Minimum correlation coefficient = 0.8 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Gridded surface was generated (0.5 m pixel size) using Natural Neighbor interpolation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Orthorectification (0.5 m pixel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size) with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bicubic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interpolation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Sub-pixel correlation in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CosiCorr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Leprince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et al. 2007) with a hierarchical scheme (window size iteratively decreasing 64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/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32 / 16 pixel), correlation threshold = 0.8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b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81400" y="2938"/>
            <a:ext cx="1676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Rectangle 21"/>
          <p:cNvSpPr/>
          <p:nvPr/>
        </p:nvSpPr>
        <p:spPr>
          <a:xfrm>
            <a:off x="5257800" y="0"/>
            <a:ext cx="3886200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3" name="Rectangle 22"/>
          <p:cNvSpPr/>
          <p:nvPr/>
        </p:nvSpPr>
        <p:spPr>
          <a:xfrm>
            <a:off x="-3544" y="2938"/>
            <a:ext cx="35849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376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8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8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BUNDLE </a:t>
            </a:r>
            <a:r>
              <a:rPr lang="en-US" sz="2100" b="1" dirty="0">
                <a:solidFill>
                  <a:srgbClr val="000000"/>
                </a:solidFill>
                <a:latin typeface="Arial Narrow" panose="020B0606020202030204" pitchFamily="34" charset="0"/>
              </a:rPr>
              <a:t>ADJUSTMENT – ERDAS </a:t>
            </a: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LPS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95664"/>
              </p:ext>
            </p:extLst>
          </p:nvPr>
        </p:nvGraphicFramePr>
        <p:xfrm>
          <a:off x="980036" y="3200400"/>
          <a:ext cx="6934207" cy="298932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31487"/>
                <a:gridCol w="1262974"/>
                <a:gridCol w="1262974"/>
                <a:gridCol w="1250824"/>
                <a:gridCol w="1262974"/>
                <a:gridCol w="1262974"/>
              </a:tblGrid>
              <a:tr h="569722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No GCPs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 GCPs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shift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 GCPs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affine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40 GCPs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shift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40 GCPs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affine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</a:tr>
              <a:tr h="427292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Check </a:t>
                      </a:r>
                      <a:r>
                        <a:rPr lang="en-GB" sz="1200" dirty="0" smtClean="0">
                          <a:effectLst/>
                        </a:rPr>
                        <a:t>point RMSE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Check point </a:t>
                      </a:r>
                      <a:r>
                        <a:rPr lang="en-GB" sz="1200" dirty="0">
                          <a:effectLst/>
                        </a:rPr>
                        <a:t>RMSE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Check </a:t>
                      </a:r>
                      <a:r>
                        <a:rPr lang="en-GB" sz="1200" dirty="0" smtClean="0">
                          <a:effectLst/>
                        </a:rPr>
                        <a:t>point RMSE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Check </a:t>
                      </a:r>
                      <a:r>
                        <a:rPr lang="en-GB" sz="1200" dirty="0" smtClean="0">
                          <a:effectLst/>
                        </a:rPr>
                        <a:t>point RMSE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Check point </a:t>
                      </a:r>
                      <a:r>
                        <a:rPr lang="en-GB" sz="1200" dirty="0">
                          <a:effectLst/>
                        </a:rPr>
                        <a:t>RMSE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</a:tr>
              <a:tr h="427292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Ground X [m]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3.80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0.46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0.46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0.44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1"/>
                          </a:solidFill>
                          <a:effectLst/>
                        </a:rPr>
                        <a:t>0.41</a:t>
                      </a:r>
                      <a:endParaRPr lang="en-US" sz="1200" b="1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</a:tr>
              <a:tr h="427292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Ground Y [m]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12.08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0.58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1"/>
                          </a:solidFill>
                          <a:effectLst/>
                        </a:rPr>
                        <a:t>0.27</a:t>
                      </a:r>
                      <a:endParaRPr lang="en-US" sz="1200" b="1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</a:tr>
              <a:tr h="427292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Ground Z [m]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34.19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0.50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1"/>
                          </a:solidFill>
                          <a:effectLst/>
                        </a:rPr>
                        <a:t>0.50</a:t>
                      </a:r>
                      <a:endParaRPr lang="en-US" sz="1200" b="1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</a:tr>
              <a:tr h="427292">
                <a:tc>
                  <a:txBody>
                    <a:bodyPr/>
                    <a:lstStyle/>
                    <a:p>
                      <a:pPr marL="0" marR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Total Image [pxl.]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0.21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1"/>
                          </a:solidFill>
                          <a:effectLst/>
                        </a:rPr>
                        <a:t>0.16</a:t>
                      </a:r>
                      <a:endParaRPr lang="en-US" sz="1200" b="1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0.32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706" marR="26706" marT="0" marB="0" anchor="ctr"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228600" y="1049923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All solutions yield very small residuals in image space (less than 1/3 pixel)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Biased ground coordinates when no GCPs are used (surprisingly high!)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Affine models seem to yield slightly lower residuals</a:t>
            </a:r>
          </a:p>
          <a:p>
            <a:pPr marL="119063" indent="-119063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9063" indent="-119063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Improvements of geolocation accuracy with &gt; 5 GCPs are very small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81400" y="2938"/>
            <a:ext cx="1676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5257800" y="0"/>
            <a:ext cx="3886200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-3544" y="2938"/>
            <a:ext cx="35849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605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9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56485" y="6553200"/>
            <a:ext cx="37465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B1FC82-EFF2-451F-B6F8-8BC8B54CEA81}" type="slidenum">
              <a:rPr lang="en-US" sz="1000">
                <a:solidFill>
                  <a:srgbClr val="000000"/>
                </a:solidFill>
              </a:rPr>
              <a:pPr eaLnBrk="1" hangingPunct="1"/>
              <a:t>9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" y="365699"/>
            <a:ext cx="545058" cy="4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4" descr="data:image/jpeg;base64,/9j/4AAQSkZJRgABAQAAAQABAAD/2wCEAAkGBxIQEhAUERQVERUWFxcVExAVExQUFhUaFhYYFhQSFBgZHSggGRolHxgaITQhJSkrLi4uFyIzODMsNygtLisBCgoKDg0OGxAQGjAkICQvLC8sLCwsLSwsLCwsLCwsLCwsLCwsLCwsLCwsLCwsLCwsLCwsLCwsLCwsLCwsLCwsLP/AABEIAIMBfwMBEQACEQEDEQH/xAAcAAEAAgMBAQEAAAAAAAAAAAAABgcEBQgDAgH/xABOEAABAwIBBwQMDAMHBAMAAAABAAIDBBEFBgcSITFBYRMXUXEiM0JSU4GRkpOhs9MUIzI1VHJ0gpSxstI0YsEkY3OiwsPhFdHj8ENEg//EABoBAQADAQEBAAAAAAAAAAAAAAADBAUCAQb/xAAwEQEAAgECBAQGAgEFAQAAAAAAAQIDBBESFDFRITJBgSIzYXGh8BNi4UJSkbHRwf/aAAwDAQACEQMRAD8AvFAQEBBpsscWfR0dRURhrnxtBa19y03c1uuxB39KkxUi94rLi9uGsy1ubjKWXEqZ80zWMc2V0YEYcBYMY6/ZEm/ZFd6jFGK/DDnDeb13lK1AlEBAQEBAQEBAQEBAQEBAQEBAQEBAQEBAQEBAQEBAQEBAQEBAQEBAQEBAQEBAQRbOf811v1G+0Yp9N82EebyS0eYz+Am+0v8AZxKXXfM9kem8nusVU1gQEBAQEBAQEBAQEBAQEBAQEBAQEBAQEBAQEBAQEBAQEBAQEBAQEBAQEBAQEBBFs5/zXW/Ub7Rin03zYR5vJLR5jP4Cb7S/2cSl13zPZHpvJ7rFVNYEBAQEBAQEBAQEBAQEBAQEBAQEBAQEBAQEBAQEBAQEBAQEBAQEBAQEBAQEBAQRbOf811v1G+0Yp9N82EebyS0eYz+Am+0v9nEpdd8z2R6bye6xVTWBAQEBAQEBAQEBAQEBAQEBAQEBAQEBAQEBAQEBAQEBAQEBAQEBAQEBAQEBAQEEBzn5SUfwGqgFRG6Zwa0RNcHuuHtNnBt9HUN9la02K/HFtvBBmvXgmN3hmM/gJvtL/ZxLrXfM9nmm8nuyK3OtRwTzQyx1DXRyOjc7QjLbscWkiz72Nr7FzXR3tWLRMeL2dRWJ2ltcLzg4bUEBtSxjjq0ZQ6E36AXgA+IqO2my16w7rlpPqk7XAgEG4OsEbDxChSP1AQEBAQEBAQEBAQEBAQEBAQEBAQEBAQEBAQEBAQEBAQEBAQEBAQEBAQRTLPLumw0aLvjpyLtp2mx4Okd3DfWdwKnw6e2Xp07osmWKKUyly2ra8kSyFkZ/+vHdkduh29/3ifEtTFp6Y+kePdTvmtZHQFOiXnmM/gJvtL/ZxLJ13zPZe03kVrnQpDFidWLWDy2RvEPY0k+dpeRXdLbfFCtnja8osrKJt8n8p6ugINNK5jdphPZRO3m7DqHWLHiosmGmTzQ7pltXpK5sic5UFcWxTAU9QdQaT8XIf7tx2O/lOvoJWZn0tsfjHjC5jzRfw9U7VVOICAgICAgICAgICAgICAgICAgICAgICAgICAgICAgICAgICAgICCD5ystxh0YihIdUyC7QdYibs5Vw3naAN5B3Ag2dNp/5J3nohzZeCPqoKeZ0jnPe4ve4lznuJLnE7SSdpWxEREbQz5mZ8ZfC9BBeeYz+Am+0v9nEsnXfM9l7TeT3aHPvhVpKWpA1OaYHni0l8flBf5ql0N/Ca+7jU16SqpaKoIC8F0ZqsvXT6NJVuvKB8RM465QB2t53vA2HugNesXdmarTcPx16eq7gy7/DK0FRWRAQEGgyhyyoqA6M8wD/AALAXya9l2t+SOLrBS48F8nlhxbJWvWUKrM9EI7TSyP4ySMj/SHq1Ggt6ygnVR6Qw+et30Jv4k+6XXIf2/H+XnNfQ563fQm/iT7pOQ/t+Dmvoc9bvoTfxJ90nIf2/BzX0bbJTOk6uq4KY0oi5QuHKcuX6OjG5/yeTF/k2271Hl0n8dJtv+HdM/FbbZZSpLAgiGVOcWioHOjLjPMNRhisdE9Ejj2LerWeCsYtNfJ49IRXzVqr7EM8dY8/EwwQj+bTld5btHqVyuhpHWVedVb0hrHZ08TJ7ZGOAhZ/Vd8lic8xdlUmd3EWEaYglG8GNzSeotcAPIVzOhx+ky9jU29UwwDO/TSkNqo3UpOrlAeVi8ZADm+QgdKr5NFePGvimpqKz18FiwTtka17HNe1wBa9pDmuB2EEaiFSmNvCViJ3eiAg86idkbXPkc1jWglz3ENa0DaSTqAXsRM+EPJnZW2UGeCniJbSRmpI1cq48nH1t1FzvIBxVzHorT42nZXvqIjp4ohU52sSeTo8hGNwbET+txVmNFi+qKdTaXjHnVxMbZIncDC3+ll7yWL6vOYu2+G55alpHwinilHTGXxG3T2RcCfIo7aGv+mXcaqfWFh5L5d0eIENieY5fASgNeenR1kP+6SemypZdPfH16LFMtb9EoUKQQfhNkEMxvOdh1MS0SOqHDa2BoePPJDPISrNNJkt47bfdDbNSqNVGepg7XRucOl8zWeoMd+amjQT62RTqo9IeHPW76E38SfdLrkP7fj/ACc19Dnrd9Cb+JPuk5D+34Oa+hz1u+hN/En3Sch/b8HNfR+HPY76E38SfdJyH9vwc19Ft0c3KRxvtbSa11tttIA2WfMbTstR4w9l49YeMYkylgmnk+RGwvPSbDU0cSbAcSuqVm1orHq8tO0buX8YxOSrnlnmN3yO0j0Dc1g4NFgOAW7SkUrFYZl7Tad5Ya7ciAgvPMZ/ATfaX+ziWTrvmey9pfJ7pXlhgQr6SaA2DnC8bj3L262O6r6jwJVfFknHeLJb14q7OZamnfE97JGlj2OLXsO1rgbEFbsTExvDNmNp2l5r14IPqKRzXNc0lrmkOa4ai0g3a4HpBF15Mb+BE7OoMlMTdV0dLO6wdJG1z7ahpWs63C4KwcteC817NSk71iW2XDoQVnnUy9dSn4LSOtMQDNKNsTXC4Y3oeRrvuBG8gi7pdNF/it0Vs+bh8IUo5xJJJJJJJJNySdZJJ2nitTopTO72oaKWd4ZDG+V57hjS49ZA2DivLWisbzL2KzPhCTwZtMVeL/BtH60sIPk0tXjVedXij1S8vd6c1+KeAb6aL9y85zEcvc5r8U8A300X7k5zEcvdv8gsgcQpK+lnnia2NhfpOEsbiNKJ7BqBudbgodRqcd8c1hJiw2rbeVzrOXFYZ28t3039kpXaMrm3mlaeyja7Yxh3PcNd9oFrayCL2k08W+O3RWz5eHwhSy01JusnMlavECfg0Rc0GzpXHQjaeguO08Bc69iiyZqY/NLumO1+iZRZmaojsqiBru9AkcPKQPyVadfXsm5We7RY9m2xCkaXljZ2DWXQEvIHSWEB3kBspcerx38On3cWwWqiAKtIUyzc5avw6VscjiaV7rPadkRJ7czo4jeNe1VdTp4yRvHVPhy8M7T0dCtIOsa+Kx18c6wJOobyUHPecfLZ+IyujicRSsd2DRq5Ug9uf0jvRuGvbs2NNp4xxvPX/pQzZeKdo6Iph9DJUSMihYZJHmzWN2nf1AbyTqACsWtFY3lDETM7QtHBszJLQauoLSdscLR2P337fN8qz76/x+GP+Vqum7y2kuZmjt2M9SD0kxOHkDB+a456/aHXLV7oNlfm3qsPY6VrhUwt1uka0tewd89lz2PEE8bK1h1dck7T4ShyYJr4whjXEEEEggggg2II1ggjYR0q1KCPBeuarLZ1cx1PUG9RELh/hWbNI/zNJAPTcHptk6rT/wAc8Vek/hfw5eKNp6rCVROpjPLlY90rqGJxbGwD4QQbF7nAOEZ/lDSCRvJ17FpaPBG38k+ynny+PDCrloKrb4LkxWVoJpqd8rQbafYsZfeA95DSR0AqK+alPC0u647W6Q3YzX4p4Bvpov3KLnMTvl7nNfingG+mi/cvOcxHL3Oa/FPAN9NF+5OcxHL3fjs12KWPxDfTRfuXvOYnvL3X/h0RZFE12otY1pHENAKyJneV6OjIXj1WWfTFCymp6cG3LSFzh0siANj95zD91XdDTe827f8A1W1Ntq7KUWqpCAgILyzFn+wTcKl/soSsnXfMj7L2m8ixlTWFe5yc3wrr1FNZtSBZzTqbOBsBO54GoO37DuIt6bU/x/Dbp/0gzYeLxjqpCuo5IHujmY6J7drHgtI42O0cRqK1a2i0bwozWa+EvBdPG4yZyaqMRkDKdhIvZ8xB5OMby52y/wDKNZ9aiy5q443s7pjm8+DpTCMPZTQQwx30YmNY0naQ0WueJ2+NYlrTa02n1aURtGzMXL1jYnWtp4Zpn/JjY6R3UxpcfyXtazaYiHkztG7leurHzySSym75HF7zxcbm3DcB0LfrWKxwx6Mu07zvLJwDCJK2ohp4tTpHW0iLhoAu954AAnjs3rnJkilZtL2lJtO0Ok8nMn4KCERU7dEd08205Hb3vO8+obBYLEyZLZJ3s0qUisbQ2q4dCAgIPiaQNa5ztQAJJ4AXKDlXFsQdVTzTvvpSvc8g7rnsW9QFh4lv0pwVivZl3nitMs7I/AjX1cNOCQ1xLpHDa1jdbyOJ2Di4LnNk/jpNnuOnHbZ0vQ0UcEbI4miNjBotY0WAA/8Adqw5mbTvLSiIiNoZC8eiCkM8uSzKaRlVC0NZM4tlaNQEti4PA3aQDr8W33rT0WabRwT6dFLUY4j4oVsr6s6HzT4qanDodI3dCXQOP1LaH+QsWLqqcOWdvu0cNuKjyzvYwabD3tabPncIQehrgTIfNaW/eXukpxZPt4vM9uGjn1bLPXNmNwVrYZqtw7N7jFGehjLF1ui7tv1AsvXZN7RTsu6am0cS0lRWRB8vaCCCLg6iDrB6QUHM+XWDCirqmFgswOD4h0MeA4NHBty37q3NPk48cTLNy14bbMTJnFjRVVPODYRvBfxYexkHmkrrLTjpNXmO3DaJdSArBabmHLR7nYhXl234RMPEHkN/ygLcwfLr9mZl88tI86jboUziHWGF08cUMTIQBG1jRGBs0QNRC+etMzMzLViNoZS8eiAgICAgpHPtKTV0rdzYNIfekcD+kLT0EfDM/VS1U+MK1V9WEBAQXBmGrhoVkG8PZMOIc3Qd5NBvlCzNfXxiy5pp8JhbCoLQgw8SwqCpbo1EUczdwkY19uIuNR6l1W1qzvE7PJiJ6tVDkNhrDcUcB+swPHkdcLuc+T/dLmMdI9G+hhawBrGhrRsa0AAdQGxRO32gIInnUqDHhdYRvDGeJ8rGH1OKn0sb5aos0/BLnNbbOWfmHow6oq5TtjjYxv8A+rnE+zHlVDX2+GIWtLHjMrpWYuCAgICDTZaSlmH17htFPNbr5NykwxvkrH1hzfyy5gW8y1m5h4AamrfvbE1oPB77n9AVDXz8MQtaWPGZXWsxcEBBDM70AdhdSd7DE4elYD6ifKrOknbLCHP5Jc9LZZ658w0n9nrG9ErXecwD/SsvX+ePsu6afhlg5/JjpUDN1pnEcbxgf18q70Eeafs51XoqZaKosnIrOXFh9HFTugkkcwvJe1zQDpyOeNR6AQPEqObSWyXm0Ss488Vrts3vPRB9Fl89ih5C3eEnNV7HPRB9Fl89ichbvBzVexz0QfRZfPYnIW7wc1XsrrLvKJuJVXLsY6Icm1mi4gm7S431fW9Su4MU468Mq2W8XneEdIU6N1NkxUcrR0ch2vgiefvRtP8AVYGSNrzH1alJ3rCnM8eTb4Kp1U0Ewz20nDYyQANLT0B1g4HeS5aWjyxavBPWFTUY5ieJXquqyaZK5yquhjbEQyoibqYyS4cwbmteO5HQQbbrDUqmXSUyTv0lPjz2rGySjPY76CPxR9yoeQ/t+P8AKTmo7P0Z7D9BH4r/AMK85D+34/yc1HZsaHPNSuIE1PNF0uaWSAcTrabdQXNtDeOkw6jU19YTjAsoqWuaXU0rZbfKaLh7b98w2c3xhVL470na0J63i3RtVw6EFLZ+Ke1RRyd9E9no3g/7i0tBPw2hT1UeMSrBaCqICAgkGQmUH/T6yKY9rN45reDfa58RAd92yg1GL+Sm3qkxX4Lbulo5A4AtIcCAQ4G4IOsEHeFiNJ9ICAgICAgiOdeEvwqsA3ck7xNmjcfUCrGlnbLCLN5Jc6raZy08wtSBNXRk63sieBwjc9rvaN8qz9fHhWfutaXbeVyrNXBAQEBBosuvm7EPs03s3KXB8yv3hxfyy5kW6zFp5hO3V31Iv1PWfr+lVrS+q5VmrggIIlnX+aqzqj9tGrGl+bCLP8uXOi2mcuTMJ2qt/wASP9JWZr/NH2XNL0lhZ/Izp0Dt2jO3xgxH+vqXWgnzR9nmq9FULRVEtycze1dfA2eB0AYS5tnyPa4FpsbgMI47dhCrZNVTHbhndNTBa0bw2fNBiPf0vpZPdKPnsfaf33dctbuc0GI9/S+lk90nPY+0/vuctbuc0GI9/S+lk90nPY+0/vuctbuc0GI9/S+lk90nPY+0/vuctbuc0GI9/S+lk90nPY+0/vuctbuubJuidT0lJDJYvihijeWklukxjWu0SQLi46FmXtxXmY9V2sbRszaqmZKxzJGtkY4WcxwDmuHQQdRXkTMTvD2Y3V5jWZ+klJdTySUxPcW5WMdQcQ7/ADK5TXXjzRur201Z6eCPS5mKgfJqoncTG9vqBKljX1/2o50s93xzM1X0iDzZP+y95+v+15ys92JXZoa9gJjfBNbuQ9zHHgNJuj5XBdV12OesTDydNb0QWuo5IJHxzMdHI02cxwsR/wAb77CrdbRaN4V5iYnaX3heIy0srJoHmORhu1w9bXDe07xvXl6ReNpe1tNZ3h0zktjLa6lgqGi3KN7Ju3Rc0lsjfE4ELDy04LzVp0txV3bVcOkCzy4Oaig5Rou6neJfuEaMniAId9xW9Hfhybd0GorvRQi1lAXoICAgsvNlnCFKG0tY48jshnOvkr//ABv/ALvoPc9XyaGq0vF8dOvrCzhzbfDZdccgcA5pDgRcOBuCDsII2hZi6+kBAQecUzXaWiQdE6Jsb2I2g8daD0QYON4eKmnqIDqEsb479Gk0gO8V7+JdUtw2i3Z5aN42csTROY5zHjRc0lr2naHNNnNPUQQt+JiY3hlTG3g2mSeOuw+qhqGguDTaRg7tjtT29e8cQFHmxxkpNXeO/Bbd0rhOJxVUTJoHiSN4uHD1gjaCNhB1grEtSaTw26tKtotG8MxcvRAQEGjy6+bsQ+zTezcpcHzK/eHN/LLmNbrLWnmE7dXfUi/U9Z+v6VWtL6rlWauCAgiWdf5qrOqP20asaX5sIs/y5c6LaZy5Mwnaq3/Ej/SVma/zR9lzS9JbbPPhJnoOUaLmneJD9Qgsf4hpB33VFo78OTbu71Fd6KFWwoLHzPZWspJH007gyKZwdG8mwZJYNLXHcHADXuLeKo6zDNo449FnT5NvhleKy10QEBAQEBAQEBAQUnn25P4VS6NuU5J3KdOjp/FX8fKLT0G/DKnqtt4Vmr6qvzMrf/povs5aXR6rj+t1j6z5v/C/p/Iniqp3xNEHtc1wDmuBDmnWCCLEHgg5qy4yadhtU+I3Mbrvgee6Zf5JPfN2HxHeFt4M38tN/X1ZuXHwWR9ToxAQEBBv8mssqzD9UEl49vISDTj42FwW/dIUGXBTJ1jx7pKZbU6J/QZ6G2+PpXA99FIHA/dcBbylVLaCfSyxGqj1h7VWeiED4qllcdwfIxg8rdL8l5Ggt62J1Mdkfky5xTF5mUtMW0wkNvir6TW9098h1gAa7t0ejepeXxYa8VvHZx/LfJO0LmwTC46SCKCL5MbbAna47XPd/M4kuPElZt7Ta02lcrG0bM5cvRBUGdzId5e6tpmlwOupjaLkEC3LNG8WHZW2Wv0kaGk1ERHBb2VM+L/VCpgVpKjZYJj9VROLqaZ0RPymixa76zHXaeu11HfFS8fFDqt7V6JdDnfxFosWUz+JjkB8dpAPUq06HH3lNzN3pzx1/gqXzJveJyOPvLzmb/Q546/wVL5k3vE5HH3k5m/0bvIvOZWVtbT08scDWSF4cWMkDhoxPeLEvI2tG5RZ9JSlJtEykx57WttKeZdfN2IfZpvZuVTB8yv3hZv5ZcyLdZa08wnbq76kX6nrP1/Sq1pfVcqzVwQEESzr/NVZ1R+2jVjS/NhFn+XLnRbTOXJmE7VW/wCJH+krM1/mj7Lml6StCeFr2ua4BzXAtc06wQRYg8CFQ6LTnPL3I6TDJjYF1O8/Ezbbf3TzueP8wFxvA2tPnjLH1Z2XFNJ+iLqwiSXAcu8QomhkU2nGNQilAkaOgNJ7Jo4AgKvk02O/jMJa5r1b5ueLEN8VKePJyj/dUXI4+8u+Zu/eeOv8FS+ZL7xORx95eczf6HPHX+CpfMl94nI4+8nM3+jJwzO3XSzQRuipgHyRsJDJb2c8NNvjNutc30VIrM7y6rqLzOy61mLquM5mXVVhs8MdO2FzXx6ZMrHuN9Mt1aL26tSuabT0yxM23V82WaTtCH88OI95Seim98rXI4+8/j/xFzNuxzw4j3lJ6Kb3ycjj7z+P/DmbdjnhxHvKT0U3vk5HH3n99jmbdnjU52sSeCByERPdMidccRpvcPUkaLFHd5OpshddWyTyOkme6R7jdz3G5P8AxutsCtVrFY2hBMzM7yUNHJPIyKFpkkedFjBtJ/oN5OwAXS1orG8kRMztDprJLBRQ0kFODcsb2bhsc9xLpHDhpE24WWHlycd5s06V4a7Nuo3Qg02VeTcOIwGGYW3xyD5Ubtzm/kRvCkxZbY7cUOL0i0bS52ylydqMPlMVQ223QlF9CQd8w/mNo8l9nFlrkjeGfkxzSdpalSuBAQEBAQZeFYZNVSthgYZJHbGjcN7nHY1o6SuL3ikb2e1rNp2h0FkDkZHhkRuRJO8DlZrauEcd9jB5SdZ3AY+fPOWfo0MWKKQlagSiAgIITlJmyoaxzntBppDrL4rBrj0ujI0eNxYnpVnHqslPDrH1Q3wVshVZmZqh2qphkH87XxH1aatRr6+sIJ0s+ksPmfxHv6X0svul1z2PtP77nLW7vzmfxHv6X0svuk57H2n99zlrdzmfxHv6X0svuk57H2n99zlrd28yJza1tFXU1RK6nLIy/SDJJC7sonsFgYwNrhvUWfVUvSaxu7x4JrbfdZOU1A+ppKqGPRD5YpI2lxIbdzS0aRAJA19CpY7cN4tPos2jeNlNcz+I9/S+ll90tLnsfaf33U+Wt3TbNfkVU4ZJUuqDERI1jW8m97jdpcTfSY220Krqc9csRwpsOKab7rCVROICDQ5cYRJW0NRTwlofJoaJeS1vYyMcbkAnYDuUuG8UvFpcZKzasxCpeZ/Ee/pfSy+6Whz2PtP77qvLW7rBzX5J1GGMqW1BiJkc1zeTc5ws1pBvpNaqepzVyzE1T4cc0jxTdVkzxq6VkrHMlY2RjhZzHNDmuHQQdq9iZid4JjdXeN5nqWUl1LK+mJ7gjlYx1AkOHnHqVzHrbx4WjdXtpqz08EYqMzdcD2E1O8dLnSsPkDHfmp411PWJRTprd3hzP4j39L6WX3S957H2n99zlrdzmfxHv6X0svuk57H2n99zlrdzmfxHv6X0svuk57H2n99zlrd2TheafEIpoJHPptFkkb3WlkJs14cbfFbbBc31mOazG0/vu9rp7RO+671mLivM5GQdRic8MkMkTAyPQIkLwSdIuuNFp1a1b02oriiYmEGbDN5iYRHmbrfDU3ll/YrPP07Sh5W3c5m63w1N5Zf2Jz9O0nK27nM3W+GpvLL+xOfp2k5W3d9x5mqzup6cdXKH/SE5+naTlbd2zoMywv8AH1ZI72KINPnOLv0qO2vn0q7jTR6yn+TeSdJh4PweMBxFnSuOlI7gXHYOAsOCp5M18nmlPTHWnRvFG7EBAQYeK4XDVRuiqI2ysO1rh5CDtaeI1rqtprO9Xk1iY2lU+UuZ+RpL6GQPbt5CU6LhwZJsd1OA6ytDFro6Xj3Vb6b/AGq8xXAaqlJ+EQSxW7pzDoeJ4u0+Iq5XLS3llWtjtXrDWhw6VI5LoMvDsMnqTaCKSY3t8WxzwOsgWHjXFr1r5pexW09IT3J3NHVTEOq3CmZvY0iSU8NXYN67nqVTJrax4U8VimmmfMtvJ7J2moI+TpowwH5Tzre89L3HWerYNwCzsmS2Sd7St1pFY2htlw6EBAQEBAQEBAQEBAQEBAQEBAQEBAQEBAQEBAQEBAQEBAQEBAQEBAQEBB+WQYNTgtNL2ynhk+vEx35hdRe0dJczWJ6w+KfJ+jj7XTU7PqwRt/IL2clp6zJFax0hsWtA1DUOhcOn6gICAgICAgICAgICAgICAgICAgICAgICAgICAgICAgICAgICAgICAgICAgICAgICAgICAgICAgICAgICAgICAgICAgICAgICAgICAgICAgICAgICAgICAg//2Q=="/>
          <p:cNvSpPr>
            <a:spLocks noChangeAspect="1" noChangeArrowheads="1"/>
          </p:cNvSpPr>
          <p:nvPr/>
        </p:nvSpPr>
        <p:spPr bwMode="auto">
          <a:xfrm>
            <a:off x="307975" y="-441325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476" y="365699"/>
            <a:ext cx="545058" cy="483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3394" y="386048"/>
            <a:ext cx="8392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DSM – ERDAS LPS  vs. LiDAR</a:t>
            </a:r>
            <a:endParaRPr lang="en-US" sz="21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990600"/>
            <a:ext cx="2819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 smtClean="0"/>
              <a:t>Strong bias (MAE = 35.3 m) when using no ground control resulting from global offset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 smtClean="0"/>
              <a:t>Rather small enhancements with &gt; 5 GCPs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 smtClean="0"/>
              <a:t>Strongly </a:t>
            </a:r>
            <a:r>
              <a:rPr lang="en-US" sz="1600" dirty="0" err="1" smtClean="0"/>
              <a:t>inhomogenous</a:t>
            </a:r>
            <a:r>
              <a:rPr lang="en-US" sz="1600" dirty="0" smtClean="0"/>
              <a:t> distribution of the errors according to different surface characteristics</a:t>
            </a:r>
          </a:p>
        </p:txBody>
      </p:sp>
      <p:pic>
        <p:nvPicPr>
          <p:cNvPr id="9218" name="Picture 2" descr="C:\Documents and Settings\stumpf24883\Desktop\Work in progress\5thpaper\sentISPRS\MajorRevision\Sent\Fig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37" y="990600"/>
            <a:ext cx="5554350" cy="56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594793" y="-19706"/>
            <a:ext cx="1681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2. STUDY SITE /DATA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77792" y="-17563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3. PROCESSING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77315" y="-21603"/>
            <a:ext cx="1023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4. RESULTS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65436" y="-2870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5. DISCUSSION/PERSPECTIVES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25" y="-23750"/>
            <a:ext cx="125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latin typeface="Arial Narrow" pitchFamily="34" charset="0"/>
              </a:rPr>
              <a:t>1. MOTIVATION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81400" y="2938"/>
            <a:ext cx="1676400" cy="259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Rectangle 37"/>
          <p:cNvSpPr/>
          <p:nvPr/>
        </p:nvSpPr>
        <p:spPr>
          <a:xfrm>
            <a:off x="5257800" y="0"/>
            <a:ext cx="3886200" cy="2624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40" name="Rectangle 39"/>
          <p:cNvSpPr/>
          <p:nvPr/>
        </p:nvSpPr>
        <p:spPr>
          <a:xfrm>
            <a:off x="-3544" y="2938"/>
            <a:ext cx="3584944" cy="2595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493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C_Template_New_2007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10700</TotalTime>
  <Words>2905</Words>
  <Application>Microsoft Office PowerPoint</Application>
  <PresentationFormat>Affichage à l'écran (4:3)</PresentationFormat>
  <Paragraphs>608</Paragraphs>
  <Slides>35</Slides>
  <Notes>34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ITC_Template_New_2007</vt:lpstr>
      <vt:lpstr>Office Theme</vt:lpstr>
      <vt:lpstr>  SURFACE RECONSTRUCTIONS FOR LANDSLIDE displacement MONITORING with Pléiades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 !  </vt:lpstr>
      <vt:lpstr>Présentation PowerPoint</vt:lpstr>
      <vt:lpstr>Présentation PowerPoint</vt:lpstr>
      <vt:lpstr>Présentation PowerPoint</vt:lpstr>
    </vt:vector>
  </TitlesOfParts>
  <Company>ITC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Enschede The netherlands</dc:title>
  <dc:creator>Tiehuis</dc:creator>
  <cp:lastModifiedBy>stumpf</cp:lastModifiedBy>
  <cp:revision>663</cp:revision>
  <dcterms:created xsi:type="dcterms:W3CDTF">2010-08-03T09:14:40Z</dcterms:created>
  <dcterms:modified xsi:type="dcterms:W3CDTF">2014-11-13T21:34:01Z</dcterms:modified>
</cp:coreProperties>
</file>